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7"/>
  </p:notesMasterIdLst>
  <p:handoutMasterIdLst>
    <p:handoutMasterId r:id="rId38"/>
  </p:handoutMasterIdLst>
  <p:sldIdLst>
    <p:sldId id="399" r:id="rId2"/>
    <p:sldId id="611" r:id="rId3"/>
    <p:sldId id="626" r:id="rId4"/>
    <p:sldId id="552" r:id="rId5"/>
    <p:sldId id="627" r:id="rId6"/>
    <p:sldId id="628" r:id="rId7"/>
    <p:sldId id="637" r:id="rId8"/>
    <p:sldId id="593" r:id="rId9"/>
    <p:sldId id="629" r:id="rId10"/>
    <p:sldId id="550" r:id="rId11"/>
    <p:sldId id="633" r:id="rId12"/>
    <p:sldId id="594" r:id="rId13"/>
    <p:sldId id="638" r:id="rId14"/>
    <p:sldId id="631" r:id="rId15"/>
    <p:sldId id="639" r:id="rId16"/>
    <p:sldId id="630" r:id="rId17"/>
    <p:sldId id="595" r:id="rId18"/>
    <p:sldId id="625" r:id="rId19"/>
    <p:sldId id="558" r:id="rId20"/>
    <p:sldId id="598" r:id="rId21"/>
    <p:sldId id="614" r:id="rId22"/>
    <p:sldId id="599" r:id="rId23"/>
    <p:sldId id="616" r:id="rId24"/>
    <p:sldId id="612" r:id="rId25"/>
    <p:sldId id="620" r:id="rId26"/>
    <p:sldId id="621" r:id="rId27"/>
    <p:sldId id="622" r:id="rId28"/>
    <p:sldId id="634" r:id="rId29"/>
    <p:sldId id="640" r:id="rId30"/>
    <p:sldId id="597" r:id="rId31"/>
    <p:sldId id="602" r:id="rId32"/>
    <p:sldId id="603" r:id="rId33"/>
    <p:sldId id="613" r:id="rId34"/>
    <p:sldId id="624" r:id="rId35"/>
    <p:sldId id="623" r:id="rId36"/>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496">
          <p15:clr>
            <a:srgbClr val="A4A3A4"/>
          </p15:clr>
        </p15:guide>
        <p15:guide id="2" orient="horz" pos="960">
          <p15:clr>
            <a:srgbClr val="A4A3A4"/>
          </p15:clr>
        </p15:guide>
        <p15:guide id="3" pos="2880">
          <p15:clr>
            <a:srgbClr val="A4A3A4"/>
          </p15:clr>
        </p15:guide>
        <p15:guide id="4" pos="3304">
          <p15:clr>
            <a:srgbClr val="A4A3A4"/>
          </p15:clr>
        </p15:guide>
        <p15:guide id="5" pos="53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guide id="3" orient="horz" pos="2929"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am Fitzgerald" initials="HE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60C"/>
    <a:srgbClr val="645BDF"/>
    <a:srgbClr val="3529D5"/>
    <a:srgbClr val="4931D7"/>
    <a:srgbClr val="4646C2"/>
    <a:srgbClr val="6666FF"/>
    <a:srgbClr val="FF6600"/>
    <a:srgbClr val="B44C0C"/>
    <a:srgbClr val="476903"/>
    <a:srgbClr val="6F9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3" autoAdjust="0"/>
    <p:restoredTop sz="81526" autoAdjust="0"/>
  </p:normalViewPr>
  <p:slideViewPr>
    <p:cSldViewPr snapToGrid="0">
      <p:cViewPr varScale="1">
        <p:scale>
          <a:sx n="91" d="100"/>
          <a:sy n="91" d="100"/>
        </p:scale>
        <p:origin x="1374" y="120"/>
      </p:cViewPr>
      <p:guideLst>
        <p:guide orient="horz" pos="2496"/>
        <p:guide orient="horz" pos="960"/>
        <p:guide pos="2880"/>
        <p:guide pos="3304"/>
        <p:guide pos="5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1998" y="-96"/>
      </p:cViewPr>
      <p:guideLst>
        <p:guide orient="horz" pos="2928"/>
        <p:guide pos="2160"/>
        <p:guide orient="horz" pos="2929"/>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a:p>
        </c:rich>
      </c:tx>
      <c:layout/>
      <c:overlay val="1"/>
    </c:title>
    <c:autoTitleDeleted val="0"/>
    <c:plotArea>
      <c:layout/>
      <c:barChart>
        <c:barDir val="bar"/>
        <c:grouping val="stacked"/>
        <c:varyColors val="0"/>
        <c:ser>
          <c:idx val="0"/>
          <c:order val="0"/>
          <c:tx>
            <c:strRef>
              <c:f>Sheet1!$B$1</c:f>
              <c:strCache>
                <c:ptCount val="1"/>
                <c:pt idx="0">
                  <c:v>Apartment</c:v>
                </c:pt>
              </c:strCache>
            </c:strRef>
          </c:tx>
          <c:spPr>
            <a:solidFill>
              <a:srgbClr val="2875DD"/>
            </a:solidFill>
            <a:ln>
              <a:solidFill>
                <a:srgbClr val="2875DD"/>
              </a:solidFill>
            </a:ln>
          </c:spPr>
          <c:invertIfNegative val="0"/>
          <c:dPt>
            <c:idx val="0"/>
            <c:invertIfNegative val="1"/>
            <c:bubble3D val="0"/>
          </c:dPt>
          <c:dPt>
            <c:idx val="1"/>
            <c:invertIfNegative val="1"/>
            <c:bubble3D val="0"/>
          </c:dPt>
          <c:dPt>
            <c:idx val="2"/>
            <c:invertIfNegative val="1"/>
            <c:bubble3D val="0"/>
          </c:dPt>
          <c:dPt>
            <c:idx val="3"/>
            <c:invertIfNegative val="1"/>
            <c:bubble3D val="0"/>
          </c:dPt>
          <c:dPt>
            <c:idx val="4"/>
            <c:invertIfNegative val="1"/>
            <c:bubble3D val="0"/>
          </c:dPt>
          <c:dLbls>
            <c:dLbl>
              <c:idx val="0"/>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1"/>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2"/>
              <c:numFmt formatCode="#,###%"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3"/>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4"/>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spPr>
              <a:noFill/>
              <a:ln>
                <a:noFill/>
              </a:ln>
              <a:effectLst/>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2016</c:v>
                </c:pt>
                <c:pt idx="1">
                  <c:v>2015</c:v>
                </c:pt>
                <c:pt idx="2">
                  <c:v>2014</c:v>
                </c:pt>
                <c:pt idx="3">
                  <c:v>2013</c:v>
                </c:pt>
                <c:pt idx="4">
                  <c:v>2012</c:v>
                </c:pt>
              </c:numCache>
            </c:numRef>
          </c:cat>
          <c:val>
            <c:numRef>
              <c:f>Sheet1!$B$2:$B$6</c:f>
              <c:numCache>
                <c:formatCode>General</c:formatCode>
                <c:ptCount val="5"/>
                <c:pt idx="0">
                  <c:v>5.3999999999999999E-2</c:v>
                </c:pt>
                <c:pt idx="1">
                  <c:v>4.8000000000000001E-2</c:v>
                </c:pt>
                <c:pt idx="2">
                  <c:v>0.04</c:v>
                </c:pt>
                <c:pt idx="3">
                  <c:v>4.1000000000000002E-2</c:v>
                </c:pt>
                <c:pt idx="4">
                  <c:v>4.4999999999999998E-2</c:v>
                </c:pt>
              </c:numCache>
            </c:numRef>
          </c:val>
        </c:ser>
        <c:ser>
          <c:idx val="1"/>
          <c:order val="1"/>
          <c:tx>
            <c:strRef>
              <c:f>Sheet1!$C$1</c:f>
              <c:strCache>
                <c:ptCount val="1"/>
                <c:pt idx="0">
                  <c:v>Retail</c:v>
                </c:pt>
              </c:strCache>
            </c:strRef>
          </c:tx>
          <c:spPr>
            <a:solidFill>
              <a:srgbClr val="0F283E"/>
            </a:solidFill>
            <a:ln>
              <a:solidFill>
                <a:srgbClr val="0F283E"/>
              </a:solidFill>
            </a:ln>
          </c:spPr>
          <c:invertIfNegative val="0"/>
          <c:dPt>
            <c:idx val="0"/>
            <c:invertIfNegative val="1"/>
            <c:bubble3D val="0"/>
          </c:dPt>
          <c:dPt>
            <c:idx val="1"/>
            <c:invertIfNegative val="1"/>
            <c:bubble3D val="0"/>
          </c:dPt>
          <c:dPt>
            <c:idx val="2"/>
            <c:invertIfNegative val="1"/>
            <c:bubble3D val="0"/>
          </c:dPt>
          <c:dPt>
            <c:idx val="3"/>
            <c:invertIfNegative val="1"/>
            <c:bubble3D val="0"/>
          </c:dPt>
          <c:dPt>
            <c:idx val="4"/>
            <c:invertIfNegative val="1"/>
            <c:bubble3D val="0"/>
          </c:dPt>
          <c:dLbls>
            <c:dLbl>
              <c:idx val="0"/>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1"/>
              <c:numFmt formatCode="#,###%"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2"/>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3"/>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4"/>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spPr>
              <a:noFill/>
              <a:ln>
                <a:noFill/>
              </a:ln>
              <a:effectLst/>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2016</c:v>
                </c:pt>
                <c:pt idx="1">
                  <c:v>2015</c:v>
                </c:pt>
                <c:pt idx="2">
                  <c:v>2014</c:v>
                </c:pt>
                <c:pt idx="3">
                  <c:v>2013</c:v>
                </c:pt>
                <c:pt idx="4">
                  <c:v>2012</c:v>
                </c:pt>
              </c:numCache>
            </c:numRef>
          </c:cat>
          <c:val>
            <c:numRef>
              <c:f>Sheet1!$C$2:$C$6</c:f>
              <c:numCache>
                <c:formatCode>General</c:formatCode>
                <c:ptCount val="5"/>
                <c:pt idx="0">
                  <c:v>9.0999999999999998E-2</c:v>
                </c:pt>
                <c:pt idx="1">
                  <c:v>0.09</c:v>
                </c:pt>
                <c:pt idx="2">
                  <c:v>9.2999999999999999E-2</c:v>
                </c:pt>
                <c:pt idx="3">
                  <c:v>9.6000000000000002E-2</c:v>
                </c:pt>
                <c:pt idx="4">
                  <c:v>0.10299999999999999</c:v>
                </c:pt>
              </c:numCache>
            </c:numRef>
          </c:val>
        </c:ser>
        <c:ser>
          <c:idx val="2"/>
          <c:order val="2"/>
          <c:tx>
            <c:strRef>
              <c:f>Sheet1!$D$1</c:f>
              <c:strCache>
                <c:ptCount val="1"/>
                <c:pt idx="0">
                  <c:v>Industrial</c:v>
                </c:pt>
              </c:strCache>
            </c:strRef>
          </c:tx>
          <c:spPr>
            <a:solidFill>
              <a:srgbClr val="BABABA"/>
            </a:solidFill>
            <a:ln>
              <a:solidFill>
                <a:srgbClr val="BABABA"/>
              </a:solidFill>
            </a:ln>
          </c:spPr>
          <c:invertIfNegative val="0"/>
          <c:dPt>
            <c:idx val="0"/>
            <c:invertIfNegative val="1"/>
            <c:bubble3D val="0"/>
          </c:dPt>
          <c:dPt>
            <c:idx val="1"/>
            <c:invertIfNegative val="1"/>
            <c:bubble3D val="0"/>
          </c:dPt>
          <c:dPt>
            <c:idx val="2"/>
            <c:invertIfNegative val="1"/>
            <c:bubble3D val="0"/>
          </c:dPt>
          <c:dPt>
            <c:idx val="3"/>
            <c:invertIfNegative val="1"/>
            <c:bubble3D val="0"/>
          </c:dPt>
          <c:dPt>
            <c:idx val="4"/>
            <c:invertIfNegative val="1"/>
            <c:bubble3D val="0"/>
          </c:dPt>
          <c:dLbls>
            <c:dLbl>
              <c:idx val="0"/>
              <c:numFmt formatCode="#,##0.0%" sourceLinked="0"/>
              <c:spPr/>
              <c:txPr>
                <a:bodyPr/>
                <a:lstStyle/>
                <a:p>
                  <a:pPr>
                    <a:defRPr sz="1500" b="0" baseline="0">
                      <a:solidFill>
                        <a:schemeClr val="tx1"/>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1"/>
              <c:numFmt formatCode="#,##0.0%" sourceLinked="0"/>
              <c:spPr/>
              <c:txPr>
                <a:bodyPr/>
                <a:lstStyle/>
                <a:p>
                  <a:pPr>
                    <a:defRPr sz="1500" b="0" baseline="0">
                      <a:solidFill>
                        <a:schemeClr val="tx1"/>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2"/>
              <c:numFmt formatCode="#,##0.0%" sourceLinked="0"/>
              <c:spPr/>
              <c:txPr>
                <a:bodyPr/>
                <a:lstStyle/>
                <a:p>
                  <a:pPr>
                    <a:defRPr sz="1500" b="0" baseline="0">
                      <a:solidFill>
                        <a:schemeClr val="tx1"/>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3"/>
              <c:numFmt formatCode="#,##0.0%" sourceLinked="0"/>
              <c:spPr/>
              <c:txPr>
                <a:bodyPr/>
                <a:lstStyle/>
                <a:p>
                  <a:pPr>
                    <a:defRPr sz="1500" b="0" baseline="0">
                      <a:solidFill>
                        <a:schemeClr val="tx1"/>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4"/>
              <c:numFmt formatCode="#,##0.0%" sourceLinked="0"/>
              <c:spPr/>
              <c:txPr>
                <a:bodyPr/>
                <a:lstStyle/>
                <a:p>
                  <a:pPr>
                    <a:defRPr sz="1500" b="0" baseline="0">
                      <a:solidFill>
                        <a:schemeClr val="tx1"/>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spPr>
              <a:noFill/>
              <a:ln>
                <a:noFill/>
              </a:ln>
              <a:effectLst/>
            </c:spPr>
            <c:txPr>
              <a:bodyPr/>
              <a:lstStyle/>
              <a:p>
                <a:pPr>
                  <a:defRPr sz="1500" b="0" baseline="0">
                    <a:solidFill>
                      <a:schemeClr val="tx1"/>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2016</c:v>
                </c:pt>
                <c:pt idx="1">
                  <c:v>2015</c:v>
                </c:pt>
                <c:pt idx="2">
                  <c:v>2014</c:v>
                </c:pt>
                <c:pt idx="3">
                  <c:v>2013</c:v>
                </c:pt>
                <c:pt idx="4">
                  <c:v>2012</c:v>
                </c:pt>
              </c:numCache>
            </c:numRef>
          </c:cat>
          <c:val>
            <c:numRef>
              <c:f>Sheet1!$D$2:$D$6</c:f>
              <c:numCache>
                <c:formatCode>General</c:formatCode>
                <c:ptCount val="5"/>
                <c:pt idx="0">
                  <c:v>0.10199999999999999</c:v>
                </c:pt>
                <c:pt idx="1">
                  <c:v>0.10199999999999999</c:v>
                </c:pt>
                <c:pt idx="2">
                  <c:v>0.10299999999999999</c:v>
                </c:pt>
                <c:pt idx="3">
                  <c:v>0.111</c:v>
                </c:pt>
                <c:pt idx="4">
                  <c:v>0.123</c:v>
                </c:pt>
              </c:numCache>
            </c:numRef>
          </c:val>
        </c:ser>
        <c:ser>
          <c:idx val="3"/>
          <c:order val="3"/>
          <c:tx>
            <c:strRef>
              <c:f>Sheet1!$E$1</c:f>
              <c:strCache>
                <c:ptCount val="1"/>
                <c:pt idx="0">
                  <c:v>Office</c:v>
                </c:pt>
              </c:strCache>
            </c:strRef>
          </c:tx>
          <c:spPr>
            <a:solidFill>
              <a:srgbClr val="A60B0B"/>
            </a:solidFill>
            <a:ln>
              <a:solidFill>
                <a:srgbClr val="A60B0B"/>
              </a:solidFill>
            </a:ln>
          </c:spPr>
          <c:invertIfNegative val="0"/>
          <c:dPt>
            <c:idx val="0"/>
            <c:invertIfNegative val="1"/>
            <c:bubble3D val="0"/>
          </c:dPt>
          <c:dPt>
            <c:idx val="1"/>
            <c:invertIfNegative val="1"/>
            <c:bubble3D val="0"/>
          </c:dPt>
          <c:dPt>
            <c:idx val="2"/>
            <c:invertIfNegative val="1"/>
            <c:bubble3D val="0"/>
          </c:dPt>
          <c:dPt>
            <c:idx val="3"/>
            <c:invertIfNegative val="1"/>
            <c:bubble3D val="0"/>
          </c:dPt>
          <c:dPt>
            <c:idx val="4"/>
            <c:invertIfNegative val="1"/>
            <c:bubble3D val="0"/>
          </c:dPt>
          <c:dLbls>
            <c:dLbl>
              <c:idx val="0"/>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1"/>
              <c:numFmt formatCode="#,###%"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2"/>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3"/>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dLbl>
              <c:idx val="4"/>
              <c:numFmt formatCode="#,##0.0%" sourceLinked="0"/>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dLbl>
            <c:spPr>
              <a:noFill/>
              <a:ln>
                <a:noFill/>
              </a:ln>
              <a:effectLst/>
            </c:spPr>
            <c:txPr>
              <a:bodyPr/>
              <a:lstStyle/>
              <a:p>
                <a:pPr>
                  <a:defRPr sz="1500" b="0" baseline="0">
                    <a:solidFill>
                      <a:srgbClr val="FFFFFF"/>
                    </a:solidFill>
                    <a:effectLst>
                      <a:outerShdw dist="38100" dir="2700000">
                        <a:srgbClr val="4F4F4F"/>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2016</c:v>
                </c:pt>
                <c:pt idx="1">
                  <c:v>2015</c:v>
                </c:pt>
                <c:pt idx="2">
                  <c:v>2014</c:v>
                </c:pt>
                <c:pt idx="3">
                  <c:v>2013</c:v>
                </c:pt>
                <c:pt idx="4">
                  <c:v>2012</c:v>
                </c:pt>
              </c:numCache>
            </c:numRef>
          </c:cat>
          <c:val>
            <c:numRef>
              <c:f>Sheet1!$E$2:$E$6</c:f>
              <c:numCache>
                <c:formatCode>General</c:formatCode>
                <c:ptCount val="5"/>
                <c:pt idx="0">
                  <c:v>0.123</c:v>
                </c:pt>
                <c:pt idx="1">
                  <c:v>0.12</c:v>
                </c:pt>
                <c:pt idx="2">
                  <c:v>0.126</c:v>
                </c:pt>
                <c:pt idx="3">
                  <c:v>0.14199999999999999</c:v>
                </c:pt>
                <c:pt idx="4">
                  <c:v>0.155</c:v>
                </c:pt>
              </c:numCache>
            </c:numRef>
          </c:val>
        </c:ser>
        <c:dLbls>
          <c:showLegendKey val="0"/>
          <c:showVal val="0"/>
          <c:showCatName val="0"/>
          <c:showSerName val="0"/>
          <c:showPercent val="0"/>
          <c:showBubbleSize val="0"/>
        </c:dLbls>
        <c:gapWidth val="80"/>
        <c:overlap val="100"/>
        <c:axId val="257341464"/>
        <c:axId val="257341856"/>
      </c:barChart>
      <c:catAx>
        <c:axId val="257341464"/>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200" b="0" baseline="0">
                <a:solidFill>
                  <a:srgbClr val="4F4F4F"/>
                </a:solidFill>
                <a:latin typeface="Arial"/>
              </a:defRPr>
            </a:pPr>
            <a:endParaRPr lang="en-US"/>
          </a:p>
        </c:txPr>
        <c:crossAx val="257341856"/>
        <c:crosses val="autoZero"/>
        <c:auto val="0"/>
        <c:lblAlgn val="ctr"/>
        <c:lblOffset val="100"/>
        <c:noMultiLvlLbl val="0"/>
      </c:catAx>
      <c:valAx>
        <c:axId val="257341856"/>
        <c:scaling>
          <c:orientation val="minMax"/>
          <c:min val="0"/>
        </c:scaling>
        <c:delete val="0"/>
        <c:axPos val="t"/>
        <c:majorGridlines>
          <c:spPr>
            <a:ln>
              <a:solidFill>
                <a:srgbClr val="4F4F4F"/>
              </a:solidFill>
              <a:prstDash val="dot"/>
            </a:ln>
          </c:spPr>
        </c:majorGridlines>
        <c:title>
          <c:tx>
            <c:rich>
              <a:bodyPr/>
              <a:lstStyle/>
              <a:p>
                <a:pPr>
                  <a:defRPr sz="1200" baseline="0"/>
                </a:pPr>
                <a:r>
                  <a:rPr lang="en-US" sz="1200" b="0" baseline="0">
                    <a:solidFill>
                      <a:srgbClr val="4F4F4F"/>
                    </a:solidFill>
                    <a:latin typeface="Arial"/>
                  </a:rPr>
                  <a:t>Vacancy rate</a:t>
                </a:r>
              </a:p>
            </c:rich>
          </c:tx>
          <c:layout>
            <c:manualLayout>
              <c:xMode val="edge"/>
              <c:yMode val="edge"/>
              <c:x val="0.46737541075082156"/>
              <c:y val="0.11026366704161981"/>
            </c:manualLayout>
          </c:layout>
          <c:overlay val="0"/>
        </c:title>
        <c:numFmt formatCode="#,##0.0%" sourceLinked="0"/>
        <c:majorTickMark val="none"/>
        <c:minorTickMark val="none"/>
        <c:tickLblPos val="nextTo"/>
        <c:spPr>
          <a:ln>
            <a:noFill/>
          </a:ln>
        </c:spPr>
        <c:txPr>
          <a:bodyPr/>
          <a:lstStyle/>
          <a:p>
            <a:pPr>
              <a:defRPr sz="1500" b="0" baseline="0">
                <a:solidFill>
                  <a:srgbClr val="4F4F4F"/>
                </a:solidFill>
                <a:latin typeface="Arial"/>
              </a:defRPr>
            </a:pPr>
            <a:endParaRPr lang="en-US"/>
          </a:p>
        </c:txPr>
        <c:crossAx val="257341464"/>
        <c:crosses val="autoZero"/>
        <c:crossBetween val="between"/>
      </c:valAx>
    </c:plotArea>
    <c:legend>
      <c:legendPos val="t"/>
      <c:layout>
        <c:manualLayout>
          <c:xMode val="edge"/>
          <c:yMode val="edge"/>
          <c:x val="0.2452946865893732"/>
          <c:y val="4.5714285714285714E-2"/>
          <c:w val="0.50626102052204103"/>
          <c:h val="6.4549381327334079E-2"/>
        </c:manualLayout>
      </c:layout>
      <c:overlay val="0"/>
      <c:txPr>
        <a:bodyPr/>
        <a:lstStyle/>
        <a:p>
          <a:pPr>
            <a:defRPr sz="1500" baseline="0">
              <a:solidFill>
                <a:srgbClr val="4F4F4F"/>
              </a:solidFill>
              <a:latin typeface="Arial"/>
            </a:defRPr>
          </a:pPr>
          <a:endParaRPr lang="en-US"/>
        </a:p>
      </c:txPr>
    </c:legend>
    <c:plotVisOnly val="1"/>
    <c:dispBlanksAs val="zero"/>
    <c:showDLblsOverMax val="1"/>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F6B5A-D37C-44CF-8B27-7CD9FF06EBFB}" type="doc">
      <dgm:prSet loTypeId="urn:microsoft.com/office/officeart/2005/8/layout/venn2" loCatId="relationship" qsTypeId="urn:microsoft.com/office/officeart/2005/8/quickstyle/simple2" qsCatId="simple" csTypeId="urn:microsoft.com/office/officeart/2005/8/colors/colorful5" csCatId="colorful" phldr="1"/>
      <dgm:spPr/>
      <dgm:t>
        <a:bodyPr/>
        <a:lstStyle/>
        <a:p>
          <a:endParaRPr lang="en-US"/>
        </a:p>
      </dgm:t>
    </dgm:pt>
    <dgm:pt modelId="{DF8C38F9-56D9-45F5-80C7-C0DAFE49437B}">
      <dgm:prSet phldrT="[Text]"/>
      <dgm:spPr>
        <a:solidFill>
          <a:schemeClr val="accent5">
            <a:lumMod val="75000"/>
          </a:schemeClr>
        </a:solidFill>
      </dgm:spPr>
      <dgm:t>
        <a:bodyPr/>
        <a:lstStyle/>
        <a:p>
          <a:r>
            <a:rPr lang="en-US" dirty="0" smtClean="0">
              <a:solidFill>
                <a:schemeClr val="tx1"/>
              </a:solidFill>
            </a:rPr>
            <a:t>  </a:t>
          </a:r>
          <a:r>
            <a:rPr lang="en-US" b="1" dirty="0" smtClean="0">
              <a:solidFill>
                <a:schemeClr val="tx1"/>
              </a:solidFill>
            </a:rPr>
            <a:t>300 feet</a:t>
          </a:r>
          <a:endParaRPr lang="en-US" b="1" dirty="0">
            <a:solidFill>
              <a:schemeClr val="tx1"/>
            </a:solidFill>
          </a:endParaRPr>
        </a:p>
      </dgm:t>
    </dgm:pt>
    <dgm:pt modelId="{D63E0447-A2C8-4096-AE35-2C54A32DFD61}" type="parTrans" cxnId="{AE99C7CE-FFA9-4E55-85B8-B8AD39C7CCCB}">
      <dgm:prSet/>
      <dgm:spPr/>
      <dgm:t>
        <a:bodyPr/>
        <a:lstStyle/>
        <a:p>
          <a:endParaRPr lang="en-US"/>
        </a:p>
      </dgm:t>
    </dgm:pt>
    <dgm:pt modelId="{D868D842-8051-4641-89B0-A10217B20078}" type="sibTrans" cxnId="{AE99C7CE-FFA9-4E55-85B8-B8AD39C7CCCB}">
      <dgm:prSet/>
      <dgm:spPr/>
      <dgm:t>
        <a:bodyPr/>
        <a:lstStyle/>
        <a:p>
          <a:endParaRPr lang="en-US"/>
        </a:p>
      </dgm:t>
    </dgm:pt>
    <dgm:pt modelId="{343408C6-F1D7-4DDF-A45E-1911C3C1FD0E}">
      <dgm:prSet phldrT="[Text]"/>
      <dgm:spPr>
        <a:solidFill>
          <a:schemeClr val="accent6">
            <a:lumMod val="40000"/>
            <a:lumOff val="60000"/>
          </a:schemeClr>
        </a:solidFill>
      </dgm:spPr>
      <dgm:t>
        <a:bodyPr/>
        <a:lstStyle/>
        <a:p>
          <a:r>
            <a:rPr lang="en-US" dirty="0" smtClean="0"/>
            <a:t>  </a:t>
          </a:r>
          <a:r>
            <a:rPr lang="en-US" b="1" dirty="0" smtClean="0">
              <a:solidFill>
                <a:schemeClr val="tx1"/>
              </a:solidFill>
            </a:rPr>
            <a:t>150 feet</a:t>
          </a:r>
          <a:endParaRPr lang="en-US" b="1" dirty="0">
            <a:solidFill>
              <a:schemeClr val="tx1"/>
            </a:solidFill>
          </a:endParaRPr>
        </a:p>
      </dgm:t>
    </dgm:pt>
    <dgm:pt modelId="{39F60C47-B344-4DF2-8172-B55D376091BB}" type="parTrans" cxnId="{948AB216-B5E9-4753-8162-696479C5FBF0}">
      <dgm:prSet/>
      <dgm:spPr/>
      <dgm:t>
        <a:bodyPr/>
        <a:lstStyle/>
        <a:p>
          <a:endParaRPr lang="en-US"/>
        </a:p>
      </dgm:t>
    </dgm:pt>
    <dgm:pt modelId="{D96440A6-FD97-4DDD-898A-761297209A86}" type="sibTrans" cxnId="{948AB216-B5E9-4753-8162-696479C5FBF0}">
      <dgm:prSet/>
      <dgm:spPr/>
      <dgm:t>
        <a:bodyPr/>
        <a:lstStyle/>
        <a:p>
          <a:endParaRPr lang="en-US"/>
        </a:p>
      </dgm:t>
    </dgm:pt>
    <dgm:pt modelId="{3FF3BF96-0A04-4A06-84AD-839A2EE072F7}">
      <dgm:prSet phldrT="[Text]" custT="1"/>
      <dgm:spPr/>
      <dgm:t>
        <a:bodyPr/>
        <a:lstStyle/>
        <a:p>
          <a:pPr algn="l"/>
          <a:endParaRPr lang="en-US" sz="1400" b="1" dirty="0">
            <a:solidFill>
              <a:schemeClr val="tx1"/>
            </a:solidFill>
          </a:endParaRPr>
        </a:p>
      </dgm:t>
    </dgm:pt>
    <dgm:pt modelId="{FC917F41-8513-4269-B965-46B0F8AC8568}" type="parTrans" cxnId="{B7A297E0-14E9-4554-808A-BE204C59ED8B}">
      <dgm:prSet/>
      <dgm:spPr/>
      <dgm:t>
        <a:bodyPr/>
        <a:lstStyle/>
        <a:p>
          <a:endParaRPr lang="en-US"/>
        </a:p>
      </dgm:t>
    </dgm:pt>
    <dgm:pt modelId="{2074FF92-E528-4C0F-94DD-B2E0E12138BC}" type="sibTrans" cxnId="{B7A297E0-14E9-4554-808A-BE204C59ED8B}">
      <dgm:prSet/>
      <dgm:spPr/>
      <dgm:t>
        <a:bodyPr/>
        <a:lstStyle/>
        <a:p>
          <a:endParaRPr lang="en-US"/>
        </a:p>
      </dgm:t>
    </dgm:pt>
    <dgm:pt modelId="{C56B5F22-CF04-418A-B0D7-A13DE454B756}" type="pres">
      <dgm:prSet presAssocID="{CF2F6B5A-D37C-44CF-8B27-7CD9FF06EBFB}" presName="Name0" presStyleCnt="0">
        <dgm:presLayoutVars>
          <dgm:chMax val="7"/>
          <dgm:resizeHandles val="exact"/>
        </dgm:presLayoutVars>
      </dgm:prSet>
      <dgm:spPr/>
      <dgm:t>
        <a:bodyPr/>
        <a:lstStyle/>
        <a:p>
          <a:endParaRPr lang="en-US"/>
        </a:p>
      </dgm:t>
    </dgm:pt>
    <dgm:pt modelId="{EE6429B9-8008-4349-9D68-2548D75F13CF}" type="pres">
      <dgm:prSet presAssocID="{CF2F6B5A-D37C-44CF-8B27-7CD9FF06EBFB}" presName="comp1" presStyleCnt="0"/>
      <dgm:spPr/>
      <dgm:t>
        <a:bodyPr/>
        <a:lstStyle/>
        <a:p>
          <a:endParaRPr lang="en-US"/>
        </a:p>
      </dgm:t>
    </dgm:pt>
    <dgm:pt modelId="{A82AF10A-8968-482F-B75A-A6987BF0A43E}" type="pres">
      <dgm:prSet presAssocID="{CF2F6B5A-D37C-44CF-8B27-7CD9FF06EBFB}" presName="circle1" presStyleLbl="node1" presStyleIdx="0" presStyleCnt="3" custScaleX="86607" custScaleY="86607" custLinFactNeighborY="-357"/>
      <dgm:spPr/>
      <dgm:t>
        <a:bodyPr/>
        <a:lstStyle/>
        <a:p>
          <a:endParaRPr lang="en-US"/>
        </a:p>
      </dgm:t>
    </dgm:pt>
    <dgm:pt modelId="{31B7B32A-585D-4D56-B506-2C3C7992D3D2}" type="pres">
      <dgm:prSet presAssocID="{CF2F6B5A-D37C-44CF-8B27-7CD9FF06EBFB}" presName="c1text" presStyleLbl="node1" presStyleIdx="0" presStyleCnt="3">
        <dgm:presLayoutVars>
          <dgm:bulletEnabled val="1"/>
        </dgm:presLayoutVars>
      </dgm:prSet>
      <dgm:spPr/>
      <dgm:t>
        <a:bodyPr/>
        <a:lstStyle/>
        <a:p>
          <a:endParaRPr lang="en-US"/>
        </a:p>
      </dgm:t>
    </dgm:pt>
    <dgm:pt modelId="{1A7F7F69-7468-4898-9DAA-DBD92627559F}" type="pres">
      <dgm:prSet presAssocID="{CF2F6B5A-D37C-44CF-8B27-7CD9FF06EBFB}" presName="comp2" presStyleCnt="0"/>
      <dgm:spPr/>
      <dgm:t>
        <a:bodyPr/>
        <a:lstStyle/>
        <a:p>
          <a:endParaRPr lang="en-US"/>
        </a:p>
      </dgm:t>
    </dgm:pt>
    <dgm:pt modelId="{DC6C14F0-0610-4896-AE1A-F32BCAF2037B}" type="pres">
      <dgm:prSet presAssocID="{CF2F6B5A-D37C-44CF-8B27-7CD9FF06EBFB}" presName="circle2" presStyleLbl="node1" presStyleIdx="1" presStyleCnt="3" custScaleX="81557" custScaleY="81557" custLinFactNeighborX="-446" custLinFactNeighborY="-15415"/>
      <dgm:spPr/>
      <dgm:t>
        <a:bodyPr/>
        <a:lstStyle/>
        <a:p>
          <a:endParaRPr lang="en-US"/>
        </a:p>
      </dgm:t>
    </dgm:pt>
    <dgm:pt modelId="{98F94AD1-AFB4-4A64-B3D8-0AA6DAEE361D}" type="pres">
      <dgm:prSet presAssocID="{CF2F6B5A-D37C-44CF-8B27-7CD9FF06EBFB}" presName="c2text" presStyleLbl="node1" presStyleIdx="1" presStyleCnt="3">
        <dgm:presLayoutVars>
          <dgm:bulletEnabled val="1"/>
        </dgm:presLayoutVars>
      </dgm:prSet>
      <dgm:spPr/>
      <dgm:t>
        <a:bodyPr/>
        <a:lstStyle/>
        <a:p>
          <a:endParaRPr lang="en-US"/>
        </a:p>
      </dgm:t>
    </dgm:pt>
    <dgm:pt modelId="{F3F08B0D-E232-4167-AB9C-95A9A4968700}" type="pres">
      <dgm:prSet presAssocID="{CF2F6B5A-D37C-44CF-8B27-7CD9FF06EBFB}" presName="comp3" presStyleCnt="0"/>
      <dgm:spPr/>
      <dgm:t>
        <a:bodyPr/>
        <a:lstStyle/>
        <a:p>
          <a:endParaRPr lang="en-US"/>
        </a:p>
      </dgm:t>
    </dgm:pt>
    <dgm:pt modelId="{C00854A6-80F4-4F9A-9155-E82340108828}" type="pres">
      <dgm:prSet presAssocID="{CF2F6B5A-D37C-44CF-8B27-7CD9FF06EBFB}" presName="circle3" presStyleLbl="node1" presStyleIdx="2" presStyleCnt="3" custScaleX="75579" custScaleY="75579" custLinFactNeighborX="-595" custLinFactNeighborY="-47259"/>
      <dgm:spPr/>
      <dgm:t>
        <a:bodyPr/>
        <a:lstStyle/>
        <a:p>
          <a:endParaRPr lang="en-US"/>
        </a:p>
      </dgm:t>
    </dgm:pt>
    <dgm:pt modelId="{3728EFBF-A2A7-4E30-B464-CF13562ACB2B}" type="pres">
      <dgm:prSet presAssocID="{CF2F6B5A-D37C-44CF-8B27-7CD9FF06EBFB}" presName="c3text" presStyleLbl="node1" presStyleIdx="2" presStyleCnt="3">
        <dgm:presLayoutVars>
          <dgm:bulletEnabled val="1"/>
        </dgm:presLayoutVars>
      </dgm:prSet>
      <dgm:spPr/>
      <dgm:t>
        <a:bodyPr/>
        <a:lstStyle/>
        <a:p>
          <a:endParaRPr lang="en-US"/>
        </a:p>
      </dgm:t>
    </dgm:pt>
  </dgm:ptLst>
  <dgm:cxnLst>
    <dgm:cxn modelId="{AB49D1B5-7139-4C0B-B1EE-872ACC6F3080}" type="presOf" srcId="{343408C6-F1D7-4DDF-A45E-1911C3C1FD0E}" destId="{98F94AD1-AFB4-4A64-B3D8-0AA6DAEE361D}" srcOrd="1" destOrd="0" presId="urn:microsoft.com/office/officeart/2005/8/layout/venn2"/>
    <dgm:cxn modelId="{948AB216-B5E9-4753-8162-696479C5FBF0}" srcId="{CF2F6B5A-D37C-44CF-8B27-7CD9FF06EBFB}" destId="{343408C6-F1D7-4DDF-A45E-1911C3C1FD0E}" srcOrd="1" destOrd="0" parTransId="{39F60C47-B344-4DF2-8172-B55D376091BB}" sibTransId="{D96440A6-FD97-4DDD-898A-761297209A86}"/>
    <dgm:cxn modelId="{190F1F9A-805F-4039-9056-09D1EF189168}" type="presOf" srcId="{CF2F6B5A-D37C-44CF-8B27-7CD9FF06EBFB}" destId="{C56B5F22-CF04-418A-B0D7-A13DE454B756}" srcOrd="0" destOrd="0" presId="urn:microsoft.com/office/officeart/2005/8/layout/venn2"/>
    <dgm:cxn modelId="{60027085-3817-4B10-AD5A-82D59D016E2B}" type="presOf" srcId="{3FF3BF96-0A04-4A06-84AD-839A2EE072F7}" destId="{3728EFBF-A2A7-4E30-B464-CF13562ACB2B}" srcOrd="1" destOrd="0" presId="urn:microsoft.com/office/officeart/2005/8/layout/venn2"/>
    <dgm:cxn modelId="{DEE691CB-2D75-4B0B-A12C-466136FCEA8D}" type="presOf" srcId="{3FF3BF96-0A04-4A06-84AD-839A2EE072F7}" destId="{C00854A6-80F4-4F9A-9155-E82340108828}" srcOrd="0" destOrd="0" presId="urn:microsoft.com/office/officeart/2005/8/layout/venn2"/>
    <dgm:cxn modelId="{0FB883B1-B377-409A-BD92-34D6F9D3546D}" type="presOf" srcId="{DF8C38F9-56D9-45F5-80C7-C0DAFE49437B}" destId="{A82AF10A-8968-482F-B75A-A6987BF0A43E}" srcOrd="0" destOrd="0" presId="urn:microsoft.com/office/officeart/2005/8/layout/venn2"/>
    <dgm:cxn modelId="{B7A297E0-14E9-4554-808A-BE204C59ED8B}" srcId="{CF2F6B5A-D37C-44CF-8B27-7CD9FF06EBFB}" destId="{3FF3BF96-0A04-4A06-84AD-839A2EE072F7}" srcOrd="2" destOrd="0" parTransId="{FC917F41-8513-4269-B965-46B0F8AC8568}" sibTransId="{2074FF92-E528-4C0F-94DD-B2E0E12138BC}"/>
    <dgm:cxn modelId="{AE99C7CE-FFA9-4E55-85B8-B8AD39C7CCCB}" srcId="{CF2F6B5A-D37C-44CF-8B27-7CD9FF06EBFB}" destId="{DF8C38F9-56D9-45F5-80C7-C0DAFE49437B}" srcOrd="0" destOrd="0" parTransId="{D63E0447-A2C8-4096-AE35-2C54A32DFD61}" sibTransId="{D868D842-8051-4641-89B0-A10217B20078}"/>
    <dgm:cxn modelId="{A3951050-5BDE-45C2-AAE8-65D1E72290B6}" type="presOf" srcId="{DF8C38F9-56D9-45F5-80C7-C0DAFE49437B}" destId="{31B7B32A-585D-4D56-B506-2C3C7992D3D2}" srcOrd="1" destOrd="0" presId="urn:microsoft.com/office/officeart/2005/8/layout/venn2"/>
    <dgm:cxn modelId="{5E8EB03A-9C42-4CCA-91F6-F6B5FC05405B}" type="presOf" srcId="{343408C6-F1D7-4DDF-A45E-1911C3C1FD0E}" destId="{DC6C14F0-0610-4896-AE1A-F32BCAF2037B}" srcOrd="0" destOrd="0" presId="urn:microsoft.com/office/officeart/2005/8/layout/venn2"/>
    <dgm:cxn modelId="{98BC05E6-DBD3-4652-980C-4087D3693A8A}" type="presParOf" srcId="{C56B5F22-CF04-418A-B0D7-A13DE454B756}" destId="{EE6429B9-8008-4349-9D68-2548D75F13CF}" srcOrd="0" destOrd="0" presId="urn:microsoft.com/office/officeart/2005/8/layout/venn2"/>
    <dgm:cxn modelId="{19F9D821-C6E7-4B30-B629-20CBC0C721A6}" type="presParOf" srcId="{EE6429B9-8008-4349-9D68-2548D75F13CF}" destId="{A82AF10A-8968-482F-B75A-A6987BF0A43E}" srcOrd="0" destOrd="0" presId="urn:microsoft.com/office/officeart/2005/8/layout/venn2"/>
    <dgm:cxn modelId="{A2C150D8-C2A7-440F-B2E6-374F28EA293C}" type="presParOf" srcId="{EE6429B9-8008-4349-9D68-2548D75F13CF}" destId="{31B7B32A-585D-4D56-B506-2C3C7992D3D2}" srcOrd="1" destOrd="0" presId="urn:microsoft.com/office/officeart/2005/8/layout/venn2"/>
    <dgm:cxn modelId="{02419E5F-3CD3-4508-BAED-605DEBF38BB6}" type="presParOf" srcId="{C56B5F22-CF04-418A-B0D7-A13DE454B756}" destId="{1A7F7F69-7468-4898-9DAA-DBD92627559F}" srcOrd="1" destOrd="0" presId="urn:microsoft.com/office/officeart/2005/8/layout/venn2"/>
    <dgm:cxn modelId="{607C4C63-C13E-4D1D-B003-B62DD163B958}" type="presParOf" srcId="{1A7F7F69-7468-4898-9DAA-DBD92627559F}" destId="{DC6C14F0-0610-4896-AE1A-F32BCAF2037B}" srcOrd="0" destOrd="0" presId="urn:microsoft.com/office/officeart/2005/8/layout/venn2"/>
    <dgm:cxn modelId="{A5CF9052-6A6C-4FFC-9B74-8BE212BEAF81}" type="presParOf" srcId="{1A7F7F69-7468-4898-9DAA-DBD92627559F}" destId="{98F94AD1-AFB4-4A64-B3D8-0AA6DAEE361D}" srcOrd="1" destOrd="0" presId="urn:microsoft.com/office/officeart/2005/8/layout/venn2"/>
    <dgm:cxn modelId="{6A503E2E-D8FA-4250-A696-EF4245A6773E}" type="presParOf" srcId="{C56B5F22-CF04-418A-B0D7-A13DE454B756}" destId="{F3F08B0D-E232-4167-AB9C-95A9A4968700}" srcOrd="2" destOrd="0" presId="urn:microsoft.com/office/officeart/2005/8/layout/venn2"/>
    <dgm:cxn modelId="{EDC0CBFF-64C4-4E66-B81F-F9CFDA255C47}" type="presParOf" srcId="{F3F08B0D-E232-4167-AB9C-95A9A4968700}" destId="{C00854A6-80F4-4F9A-9155-E82340108828}" srcOrd="0" destOrd="0" presId="urn:microsoft.com/office/officeart/2005/8/layout/venn2"/>
    <dgm:cxn modelId="{4709B067-6099-4D5F-B477-7C5558A780E8}" type="presParOf" srcId="{F3F08B0D-E232-4167-AB9C-95A9A4968700}" destId="{3728EFBF-A2A7-4E30-B464-CF13562ACB2B}"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00285-20C2-423A-8E5A-45E151213009}" type="doc">
      <dgm:prSet loTypeId="urn:microsoft.com/office/officeart/2005/8/layout/hProcess9" loCatId="process" qsTypeId="urn:microsoft.com/office/officeart/2005/8/quickstyle/simple1" qsCatId="simple" csTypeId="urn:microsoft.com/office/officeart/2005/8/colors/accent1_1" csCatId="accent1" phldr="1"/>
      <dgm:spPr/>
    </dgm:pt>
    <dgm:pt modelId="{8A51B484-9DD2-41C6-8556-B29225771126}">
      <dgm:prSet phldrT="[Text]" custT="1"/>
      <dgm:spPr/>
      <dgm:t>
        <a:bodyPr/>
        <a:lstStyle/>
        <a:p>
          <a:pPr algn="ctr"/>
          <a:r>
            <a:rPr lang="en-US" sz="1600" b="1" dirty="0" smtClean="0">
              <a:solidFill>
                <a:schemeClr val="tx1"/>
              </a:solidFill>
            </a:rPr>
            <a:t>Owner</a:t>
          </a:r>
          <a:r>
            <a:rPr lang="en-US" sz="1600" b="1" dirty="0" smtClean="0">
              <a:solidFill>
                <a:srgbClr val="FF0000"/>
              </a:solidFill>
            </a:rPr>
            <a:t> </a:t>
          </a:r>
          <a:r>
            <a:rPr lang="en-US" sz="1600" dirty="0" smtClean="0">
              <a:solidFill>
                <a:srgbClr val="FF0000"/>
              </a:solidFill>
            </a:rPr>
            <a:t>"</a:t>
          </a:r>
          <a:r>
            <a:rPr lang="en-US" sz="2000" dirty="0" smtClean="0">
              <a:solidFill>
                <a:srgbClr val="FF0000"/>
              </a:solidFill>
              <a:latin typeface="Arnprior" panose="02000400000000000000" pitchFamily="2" charset="0"/>
            </a:rPr>
            <a:t>walks away</a:t>
          </a:r>
          <a:r>
            <a:rPr lang="en-US" sz="1600" dirty="0" smtClean="0">
              <a:solidFill>
                <a:srgbClr val="FF0000"/>
              </a:solidFill>
            </a:rPr>
            <a:t>”  </a:t>
          </a:r>
          <a:r>
            <a:rPr lang="en-US" sz="1600" b="1" dirty="0" smtClean="0"/>
            <a:t>from the structure</a:t>
          </a:r>
          <a:endParaRPr lang="en-US" sz="1600" b="1" dirty="0"/>
        </a:p>
      </dgm:t>
    </dgm:pt>
    <dgm:pt modelId="{622027C5-E211-4B49-B11B-59987CF78550}" type="parTrans" cxnId="{EDEF4C10-86D9-4FC6-8B10-F5354CFDEFF1}">
      <dgm:prSet/>
      <dgm:spPr/>
      <dgm:t>
        <a:bodyPr/>
        <a:lstStyle/>
        <a:p>
          <a:endParaRPr lang="en-US" sz="2400"/>
        </a:p>
      </dgm:t>
    </dgm:pt>
    <dgm:pt modelId="{756CD8A6-9D68-4234-B3A4-C0FE366AC178}" type="sibTrans" cxnId="{EDEF4C10-86D9-4FC6-8B10-F5354CFDEFF1}">
      <dgm:prSet/>
      <dgm:spPr/>
      <dgm:t>
        <a:bodyPr/>
        <a:lstStyle/>
        <a:p>
          <a:endParaRPr lang="en-US" sz="2400"/>
        </a:p>
      </dgm:t>
    </dgm:pt>
    <dgm:pt modelId="{AE0127D5-3E71-4D4F-8F4E-CA1C3DA7D0CA}">
      <dgm:prSet phldrT="[Text]" custT="1"/>
      <dgm:spPr/>
      <dgm:t>
        <a:bodyPr/>
        <a:lstStyle/>
        <a:p>
          <a:pPr algn="ctr"/>
          <a:r>
            <a:rPr lang="en-US" sz="1600" dirty="0" smtClean="0"/>
            <a:t>Local government left with the burden of eliminating the structure</a:t>
          </a:r>
          <a:endParaRPr lang="en-US" sz="1600" dirty="0"/>
        </a:p>
      </dgm:t>
    </dgm:pt>
    <dgm:pt modelId="{C4372902-C902-44F1-8732-673009F18821}" type="parTrans" cxnId="{B54631D9-D27D-4F13-8E7D-EE9F06716B67}">
      <dgm:prSet/>
      <dgm:spPr/>
      <dgm:t>
        <a:bodyPr/>
        <a:lstStyle/>
        <a:p>
          <a:endParaRPr lang="en-US" sz="2400"/>
        </a:p>
      </dgm:t>
    </dgm:pt>
    <dgm:pt modelId="{E5F32369-04F1-4333-B3FE-A1C201DBE55D}" type="sibTrans" cxnId="{B54631D9-D27D-4F13-8E7D-EE9F06716B67}">
      <dgm:prSet/>
      <dgm:spPr/>
      <dgm:t>
        <a:bodyPr/>
        <a:lstStyle/>
        <a:p>
          <a:endParaRPr lang="en-US" sz="2400"/>
        </a:p>
      </dgm:t>
    </dgm:pt>
    <dgm:pt modelId="{DE004E0C-F24B-4E7D-B854-4BB33414A3FE}">
      <dgm:prSet custT="1"/>
      <dgm:spPr/>
      <dgm:t>
        <a:bodyPr/>
        <a:lstStyle/>
        <a:p>
          <a:pPr algn="ctr"/>
          <a:r>
            <a:rPr lang="en-US" sz="1600" dirty="0" smtClean="0"/>
            <a:t>Abandoned Structure becomes blighted</a:t>
          </a:r>
        </a:p>
        <a:p>
          <a:pPr algn="ctr"/>
          <a:endParaRPr lang="en-US" sz="1600" dirty="0" smtClean="0"/>
        </a:p>
        <a:p>
          <a:pPr algn="ctr"/>
          <a:r>
            <a:rPr lang="en-US" sz="1600" dirty="0" smtClean="0"/>
            <a:t>A cycle of </a:t>
          </a:r>
          <a:r>
            <a:rPr lang="en-US" sz="1600" i="1" dirty="0" smtClean="0">
              <a:latin typeface="Berlin Sans FB Demi" panose="020E0802020502020306" pitchFamily="34" charset="0"/>
            </a:rPr>
            <a:t>community decline</a:t>
          </a:r>
          <a:r>
            <a:rPr lang="en-US" sz="1600" dirty="0" smtClean="0"/>
            <a:t> is set in motion </a:t>
          </a:r>
          <a:endParaRPr lang="en-US" sz="1600" dirty="0"/>
        </a:p>
      </dgm:t>
    </dgm:pt>
    <dgm:pt modelId="{E70FAE08-682C-4141-9A88-707C71BF81CD}" type="parTrans" cxnId="{1201B49B-ED8F-476F-8EA1-AD23B67AB09D}">
      <dgm:prSet/>
      <dgm:spPr/>
      <dgm:t>
        <a:bodyPr/>
        <a:lstStyle/>
        <a:p>
          <a:endParaRPr lang="en-US" sz="2400"/>
        </a:p>
      </dgm:t>
    </dgm:pt>
    <dgm:pt modelId="{2EA44021-CA8C-4473-BEAB-BE0AAD8C09B3}" type="sibTrans" cxnId="{1201B49B-ED8F-476F-8EA1-AD23B67AB09D}">
      <dgm:prSet/>
      <dgm:spPr/>
      <dgm:t>
        <a:bodyPr/>
        <a:lstStyle/>
        <a:p>
          <a:endParaRPr lang="en-US" sz="2400"/>
        </a:p>
      </dgm:t>
    </dgm:pt>
    <dgm:pt modelId="{03FAAB26-073A-4D69-9C71-C088E7EF04A8}">
      <dgm:prSet custT="1"/>
      <dgm:spPr/>
      <dgm:t>
        <a:bodyPr/>
        <a:lstStyle/>
        <a:p>
          <a:pPr algn="ctr"/>
          <a:r>
            <a:rPr lang="en-US" sz="1600" b="1" smtClean="0"/>
            <a:t>Taxpayers</a:t>
          </a:r>
          <a:r>
            <a:rPr lang="en-US" sz="1600" smtClean="0"/>
            <a:t>  bear the cost of </a:t>
          </a:r>
          <a:r>
            <a:rPr lang="en-US" sz="1400" smtClean="0"/>
            <a:t>deconstruction</a:t>
          </a:r>
          <a:r>
            <a:rPr lang="en-US" sz="1600" smtClean="0"/>
            <a:t> </a:t>
          </a:r>
          <a:endParaRPr lang="en-US" sz="1600" dirty="0"/>
        </a:p>
      </dgm:t>
    </dgm:pt>
    <dgm:pt modelId="{29A3EA22-3F89-4DAA-A50C-99BF9DCD829B}" type="parTrans" cxnId="{0A32D378-36A1-48ED-B400-42A0078212FF}">
      <dgm:prSet/>
      <dgm:spPr/>
      <dgm:t>
        <a:bodyPr/>
        <a:lstStyle/>
        <a:p>
          <a:endParaRPr lang="en-US" sz="2400"/>
        </a:p>
      </dgm:t>
    </dgm:pt>
    <dgm:pt modelId="{FAC95E6B-75EF-4FF3-A513-0CA934F54C28}" type="sibTrans" cxnId="{0A32D378-36A1-48ED-B400-42A0078212FF}">
      <dgm:prSet/>
      <dgm:spPr/>
      <dgm:t>
        <a:bodyPr/>
        <a:lstStyle/>
        <a:p>
          <a:endParaRPr lang="en-US" sz="2400"/>
        </a:p>
      </dgm:t>
    </dgm:pt>
    <dgm:pt modelId="{32CB20CD-6117-4C96-BF91-4F5F1A1E91E5}">
      <dgm:prSet phldrT="[Text]" custT="1"/>
      <dgm:spPr/>
      <dgm:t>
        <a:bodyPr/>
        <a:lstStyle/>
        <a:p>
          <a:r>
            <a:rPr lang="en-US" sz="1800" dirty="0" smtClean="0"/>
            <a:t>Private owner constructs Property</a:t>
          </a:r>
          <a:endParaRPr lang="en-US" sz="1800" dirty="0"/>
        </a:p>
      </dgm:t>
    </dgm:pt>
    <dgm:pt modelId="{FC20C99D-1F7F-41CB-9843-CCBA06706521}" type="parTrans" cxnId="{21D68782-3BFE-4214-B606-78DC395F7E14}">
      <dgm:prSet/>
      <dgm:spPr/>
      <dgm:t>
        <a:bodyPr/>
        <a:lstStyle/>
        <a:p>
          <a:endParaRPr lang="en-US"/>
        </a:p>
      </dgm:t>
    </dgm:pt>
    <dgm:pt modelId="{F03A7A6F-A03F-46CA-99A9-84C735001770}" type="sibTrans" cxnId="{21D68782-3BFE-4214-B606-78DC395F7E14}">
      <dgm:prSet/>
      <dgm:spPr/>
      <dgm:t>
        <a:bodyPr/>
        <a:lstStyle/>
        <a:p>
          <a:endParaRPr lang="en-US"/>
        </a:p>
      </dgm:t>
    </dgm:pt>
    <dgm:pt modelId="{F6FA52E2-7925-403D-BCE9-87B37F27F9FE}" type="pres">
      <dgm:prSet presAssocID="{1B700285-20C2-423A-8E5A-45E151213009}" presName="CompostProcess" presStyleCnt="0">
        <dgm:presLayoutVars>
          <dgm:dir/>
          <dgm:resizeHandles val="exact"/>
        </dgm:presLayoutVars>
      </dgm:prSet>
      <dgm:spPr/>
    </dgm:pt>
    <dgm:pt modelId="{E1249AC8-695D-40C0-B3CA-8B03E7D9D22D}" type="pres">
      <dgm:prSet presAssocID="{1B700285-20C2-423A-8E5A-45E151213009}" presName="arrow" presStyleLbl="bgShp" presStyleIdx="0" presStyleCnt="1" custScaleX="108823" custLinFactNeighborX="797" custLinFactNeighborY="-11342"/>
      <dgm:spPr>
        <a:solidFill>
          <a:schemeClr val="accent1">
            <a:lumMod val="50000"/>
          </a:schemeClr>
        </a:solidFill>
      </dgm:spPr>
    </dgm:pt>
    <dgm:pt modelId="{34C078A0-02AD-4EAC-A30D-085E57FF9FBE}" type="pres">
      <dgm:prSet presAssocID="{1B700285-20C2-423A-8E5A-45E151213009}" presName="linearProcess" presStyleCnt="0"/>
      <dgm:spPr/>
    </dgm:pt>
    <dgm:pt modelId="{ECB3F462-2A3B-43F2-82B0-5E6E50305694}" type="pres">
      <dgm:prSet presAssocID="{32CB20CD-6117-4C96-BF91-4F5F1A1E91E5}" presName="textNode" presStyleLbl="node1" presStyleIdx="0" presStyleCnt="5" custScaleY="153826" custLinFactNeighborX="7048" custLinFactNeighborY="1400">
        <dgm:presLayoutVars>
          <dgm:bulletEnabled val="1"/>
        </dgm:presLayoutVars>
      </dgm:prSet>
      <dgm:spPr/>
      <dgm:t>
        <a:bodyPr/>
        <a:lstStyle/>
        <a:p>
          <a:endParaRPr lang="en-US"/>
        </a:p>
      </dgm:t>
    </dgm:pt>
    <dgm:pt modelId="{CD3C5F06-5373-4971-946F-0BEEFD74691A}" type="pres">
      <dgm:prSet presAssocID="{F03A7A6F-A03F-46CA-99A9-84C735001770}" presName="sibTrans" presStyleCnt="0"/>
      <dgm:spPr/>
    </dgm:pt>
    <dgm:pt modelId="{076FB471-54A4-4311-B53B-B0BDB09354A6}" type="pres">
      <dgm:prSet presAssocID="{8A51B484-9DD2-41C6-8556-B29225771126}" presName="textNode" presStyleLbl="node1" presStyleIdx="1" presStyleCnt="5" custScaleY="153826">
        <dgm:presLayoutVars>
          <dgm:bulletEnabled val="1"/>
        </dgm:presLayoutVars>
      </dgm:prSet>
      <dgm:spPr/>
      <dgm:t>
        <a:bodyPr/>
        <a:lstStyle/>
        <a:p>
          <a:endParaRPr lang="en-US"/>
        </a:p>
      </dgm:t>
    </dgm:pt>
    <dgm:pt modelId="{2A9D139A-4149-422A-A38C-E9C62E2849BB}" type="pres">
      <dgm:prSet presAssocID="{756CD8A6-9D68-4234-B3A4-C0FE366AC178}" presName="sibTrans" presStyleCnt="0"/>
      <dgm:spPr/>
    </dgm:pt>
    <dgm:pt modelId="{39CEE95F-4E14-42A5-9BA8-14B61B0BF848}" type="pres">
      <dgm:prSet presAssocID="{DE004E0C-F24B-4E7D-B854-4BB33414A3FE}" presName="textNode" presStyleLbl="node1" presStyleIdx="2" presStyleCnt="5" custScaleY="153826">
        <dgm:presLayoutVars>
          <dgm:bulletEnabled val="1"/>
        </dgm:presLayoutVars>
      </dgm:prSet>
      <dgm:spPr/>
      <dgm:t>
        <a:bodyPr/>
        <a:lstStyle/>
        <a:p>
          <a:endParaRPr lang="en-US"/>
        </a:p>
      </dgm:t>
    </dgm:pt>
    <dgm:pt modelId="{49F1AA73-48B1-42DA-9AEF-09987CA54A64}" type="pres">
      <dgm:prSet presAssocID="{2EA44021-CA8C-4473-BEAB-BE0AAD8C09B3}" presName="sibTrans" presStyleCnt="0"/>
      <dgm:spPr/>
    </dgm:pt>
    <dgm:pt modelId="{0F045EF6-8FD2-4E05-9844-F65713E1E70B}" type="pres">
      <dgm:prSet presAssocID="{AE0127D5-3E71-4D4F-8F4E-CA1C3DA7D0CA}" presName="textNode" presStyleLbl="node1" presStyleIdx="3" presStyleCnt="5" custScaleY="153826" custLinFactNeighborX="997">
        <dgm:presLayoutVars>
          <dgm:bulletEnabled val="1"/>
        </dgm:presLayoutVars>
      </dgm:prSet>
      <dgm:spPr/>
      <dgm:t>
        <a:bodyPr/>
        <a:lstStyle/>
        <a:p>
          <a:endParaRPr lang="en-US"/>
        </a:p>
      </dgm:t>
    </dgm:pt>
    <dgm:pt modelId="{9ACC8B3D-DD87-4050-ADD5-AF2F0739C7BF}" type="pres">
      <dgm:prSet presAssocID="{E5F32369-04F1-4333-B3FE-A1C201DBE55D}" presName="sibTrans" presStyleCnt="0"/>
      <dgm:spPr/>
    </dgm:pt>
    <dgm:pt modelId="{FCDFCB2B-CDF3-4D4B-BD1B-E4EBAA55D257}" type="pres">
      <dgm:prSet presAssocID="{03FAAB26-073A-4D69-9C71-C088E7EF04A8}" presName="textNode" presStyleLbl="node1" presStyleIdx="4" presStyleCnt="5" custScaleY="153826" custLinFactNeighborX="18648" custLinFactNeighborY="-523">
        <dgm:presLayoutVars>
          <dgm:bulletEnabled val="1"/>
        </dgm:presLayoutVars>
      </dgm:prSet>
      <dgm:spPr/>
      <dgm:t>
        <a:bodyPr/>
        <a:lstStyle/>
        <a:p>
          <a:endParaRPr lang="en-US"/>
        </a:p>
      </dgm:t>
    </dgm:pt>
  </dgm:ptLst>
  <dgm:cxnLst>
    <dgm:cxn modelId="{0E4D2406-BB11-42A9-9406-85FD38CA4FAE}" type="presOf" srcId="{03FAAB26-073A-4D69-9C71-C088E7EF04A8}" destId="{FCDFCB2B-CDF3-4D4B-BD1B-E4EBAA55D257}" srcOrd="0" destOrd="0" presId="urn:microsoft.com/office/officeart/2005/8/layout/hProcess9"/>
    <dgm:cxn modelId="{965B8A52-0587-4F6D-AA85-FFD9961B550F}" type="presOf" srcId="{32CB20CD-6117-4C96-BF91-4F5F1A1E91E5}" destId="{ECB3F462-2A3B-43F2-82B0-5E6E50305694}" srcOrd="0" destOrd="0" presId="urn:microsoft.com/office/officeart/2005/8/layout/hProcess9"/>
    <dgm:cxn modelId="{CB17CB07-18CC-4D44-B2A7-7401FC2D659E}" type="presOf" srcId="{1B700285-20C2-423A-8E5A-45E151213009}" destId="{F6FA52E2-7925-403D-BCE9-87B37F27F9FE}" srcOrd="0" destOrd="0" presId="urn:microsoft.com/office/officeart/2005/8/layout/hProcess9"/>
    <dgm:cxn modelId="{21D68782-3BFE-4214-B606-78DC395F7E14}" srcId="{1B700285-20C2-423A-8E5A-45E151213009}" destId="{32CB20CD-6117-4C96-BF91-4F5F1A1E91E5}" srcOrd="0" destOrd="0" parTransId="{FC20C99D-1F7F-41CB-9843-CCBA06706521}" sibTransId="{F03A7A6F-A03F-46CA-99A9-84C735001770}"/>
    <dgm:cxn modelId="{B54631D9-D27D-4F13-8E7D-EE9F06716B67}" srcId="{1B700285-20C2-423A-8E5A-45E151213009}" destId="{AE0127D5-3E71-4D4F-8F4E-CA1C3DA7D0CA}" srcOrd="3" destOrd="0" parTransId="{C4372902-C902-44F1-8732-673009F18821}" sibTransId="{E5F32369-04F1-4333-B3FE-A1C201DBE55D}"/>
    <dgm:cxn modelId="{438158B4-5CCF-412C-852B-1E1501183455}" type="presOf" srcId="{AE0127D5-3E71-4D4F-8F4E-CA1C3DA7D0CA}" destId="{0F045EF6-8FD2-4E05-9844-F65713E1E70B}" srcOrd="0" destOrd="0" presId="urn:microsoft.com/office/officeart/2005/8/layout/hProcess9"/>
    <dgm:cxn modelId="{0A32D378-36A1-48ED-B400-42A0078212FF}" srcId="{1B700285-20C2-423A-8E5A-45E151213009}" destId="{03FAAB26-073A-4D69-9C71-C088E7EF04A8}" srcOrd="4" destOrd="0" parTransId="{29A3EA22-3F89-4DAA-A50C-99BF9DCD829B}" sibTransId="{FAC95E6B-75EF-4FF3-A513-0CA934F54C28}"/>
    <dgm:cxn modelId="{DB4DB855-16DB-460F-902A-63FAFFF0F2AE}" type="presOf" srcId="{8A51B484-9DD2-41C6-8556-B29225771126}" destId="{076FB471-54A4-4311-B53B-B0BDB09354A6}" srcOrd="0" destOrd="0" presId="urn:microsoft.com/office/officeart/2005/8/layout/hProcess9"/>
    <dgm:cxn modelId="{EDEF4C10-86D9-4FC6-8B10-F5354CFDEFF1}" srcId="{1B700285-20C2-423A-8E5A-45E151213009}" destId="{8A51B484-9DD2-41C6-8556-B29225771126}" srcOrd="1" destOrd="0" parTransId="{622027C5-E211-4B49-B11B-59987CF78550}" sibTransId="{756CD8A6-9D68-4234-B3A4-C0FE366AC178}"/>
    <dgm:cxn modelId="{1201B49B-ED8F-476F-8EA1-AD23B67AB09D}" srcId="{1B700285-20C2-423A-8E5A-45E151213009}" destId="{DE004E0C-F24B-4E7D-B854-4BB33414A3FE}" srcOrd="2" destOrd="0" parTransId="{E70FAE08-682C-4141-9A88-707C71BF81CD}" sibTransId="{2EA44021-CA8C-4473-BEAB-BE0AAD8C09B3}"/>
    <dgm:cxn modelId="{86187688-B325-4417-A113-374A747042CD}" type="presOf" srcId="{DE004E0C-F24B-4E7D-B854-4BB33414A3FE}" destId="{39CEE95F-4E14-42A5-9BA8-14B61B0BF848}" srcOrd="0" destOrd="0" presId="urn:microsoft.com/office/officeart/2005/8/layout/hProcess9"/>
    <dgm:cxn modelId="{D2F4B725-A2CE-4A5A-A115-0BDFF84A1848}" type="presParOf" srcId="{F6FA52E2-7925-403D-BCE9-87B37F27F9FE}" destId="{E1249AC8-695D-40C0-B3CA-8B03E7D9D22D}" srcOrd="0" destOrd="0" presId="urn:microsoft.com/office/officeart/2005/8/layout/hProcess9"/>
    <dgm:cxn modelId="{82D6EE62-EF93-48E1-87F5-EE7CAB33B76F}" type="presParOf" srcId="{F6FA52E2-7925-403D-BCE9-87B37F27F9FE}" destId="{34C078A0-02AD-4EAC-A30D-085E57FF9FBE}" srcOrd="1" destOrd="0" presId="urn:microsoft.com/office/officeart/2005/8/layout/hProcess9"/>
    <dgm:cxn modelId="{4DD214DD-C77B-4959-A7D8-F9D663F77EB0}" type="presParOf" srcId="{34C078A0-02AD-4EAC-A30D-085E57FF9FBE}" destId="{ECB3F462-2A3B-43F2-82B0-5E6E50305694}" srcOrd="0" destOrd="0" presId="urn:microsoft.com/office/officeart/2005/8/layout/hProcess9"/>
    <dgm:cxn modelId="{826BEFBA-EB51-4FBD-9D33-9CD1A4A8DBA7}" type="presParOf" srcId="{34C078A0-02AD-4EAC-A30D-085E57FF9FBE}" destId="{CD3C5F06-5373-4971-946F-0BEEFD74691A}" srcOrd="1" destOrd="0" presId="urn:microsoft.com/office/officeart/2005/8/layout/hProcess9"/>
    <dgm:cxn modelId="{64F7DC2E-073A-4DD4-BF2E-34943627CA02}" type="presParOf" srcId="{34C078A0-02AD-4EAC-A30D-085E57FF9FBE}" destId="{076FB471-54A4-4311-B53B-B0BDB09354A6}" srcOrd="2" destOrd="0" presId="urn:microsoft.com/office/officeart/2005/8/layout/hProcess9"/>
    <dgm:cxn modelId="{C52790B5-FADB-41EE-AC52-EFE5EB45322E}" type="presParOf" srcId="{34C078A0-02AD-4EAC-A30D-085E57FF9FBE}" destId="{2A9D139A-4149-422A-A38C-E9C62E2849BB}" srcOrd="3" destOrd="0" presId="urn:microsoft.com/office/officeart/2005/8/layout/hProcess9"/>
    <dgm:cxn modelId="{700842A3-9EDD-422F-9754-05B21FF7B148}" type="presParOf" srcId="{34C078A0-02AD-4EAC-A30D-085E57FF9FBE}" destId="{39CEE95F-4E14-42A5-9BA8-14B61B0BF848}" srcOrd="4" destOrd="0" presId="urn:microsoft.com/office/officeart/2005/8/layout/hProcess9"/>
    <dgm:cxn modelId="{14E83BD4-8463-46A2-B643-E24114B529E8}" type="presParOf" srcId="{34C078A0-02AD-4EAC-A30D-085E57FF9FBE}" destId="{49F1AA73-48B1-42DA-9AEF-09987CA54A64}" srcOrd="5" destOrd="0" presId="urn:microsoft.com/office/officeart/2005/8/layout/hProcess9"/>
    <dgm:cxn modelId="{BE635666-369A-469A-BC57-52DAAEE8C6CE}" type="presParOf" srcId="{34C078A0-02AD-4EAC-A30D-085E57FF9FBE}" destId="{0F045EF6-8FD2-4E05-9844-F65713E1E70B}" srcOrd="6" destOrd="0" presId="urn:microsoft.com/office/officeart/2005/8/layout/hProcess9"/>
    <dgm:cxn modelId="{CE81BABF-99FA-448B-A745-F9873E098929}" type="presParOf" srcId="{34C078A0-02AD-4EAC-A30D-085E57FF9FBE}" destId="{9ACC8B3D-DD87-4050-ADD5-AF2F0739C7BF}" srcOrd="7" destOrd="0" presId="urn:microsoft.com/office/officeart/2005/8/layout/hProcess9"/>
    <dgm:cxn modelId="{C2B77599-2482-40FF-8640-C630BADD5C83}" type="presParOf" srcId="{34C078A0-02AD-4EAC-A30D-085E57FF9FBE}" destId="{FCDFCB2B-CDF3-4D4B-BD1B-E4EBAA55D25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ED39113-FDBD-404D-8D32-0AEAE8B14581}" type="doc">
      <dgm:prSet loTypeId="urn:microsoft.com/office/officeart/2005/8/layout/process2" loCatId="process" qsTypeId="urn:microsoft.com/office/officeart/2005/8/quickstyle/simple1" qsCatId="simple" csTypeId="urn:microsoft.com/office/officeart/2005/8/colors/accent1_4" csCatId="accent1" phldr="1"/>
      <dgm:spPr/>
      <dgm:t>
        <a:bodyPr/>
        <a:lstStyle/>
        <a:p>
          <a:endParaRPr lang="en-US"/>
        </a:p>
      </dgm:t>
    </dgm:pt>
    <dgm:pt modelId="{5006195A-18D2-496F-A0C4-617D7CDEB29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75000"/>
          </a:schemeClr>
        </a:solidFill>
      </dgm:spPr>
      <dgm:t>
        <a:bodyPr/>
        <a:lstStyle/>
        <a:p>
          <a:r>
            <a:rPr lang="en-US" sz="2000" dirty="0" smtClean="0">
              <a:solidFill>
                <a:schemeClr val="tx1"/>
              </a:solidFill>
            </a:rPr>
            <a:t>The Community Development Block Grant</a:t>
          </a:r>
        </a:p>
        <a:p>
          <a:r>
            <a:rPr lang="en-US" sz="2000" dirty="0" smtClean="0">
              <a:solidFill>
                <a:schemeClr val="tx1"/>
              </a:solidFill>
            </a:rPr>
            <a:t>(CDBG) </a:t>
          </a:r>
          <a:endParaRPr lang="en-US" sz="2000" dirty="0">
            <a:solidFill>
              <a:schemeClr val="tx1"/>
            </a:solidFill>
          </a:endParaRPr>
        </a:p>
      </dgm:t>
    </dgm:pt>
    <dgm:pt modelId="{86142FD9-0DD4-4559-9F0F-E5B2E0E73290}" type="parTrans" cxnId="{D3A23831-B570-4178-829A-31D79EC8E2FD}">
      <dgm:prSet/>
      <dgm:spPr/>
      <dgm:t>
        <a:bodyPr/>
        <a:lstStyle/>
        <a:p>
          <a:endParaRPr lang="en-US"/>
        </a:p>
      </dgm:t>
    </dgm:pt>
    <dgm:pt modelId="{D8F65DE5-2FF6-4921-91CF-FFE56F22AF23}" type="sibTrans" cxnId="{D3A23831-B570-4178-829A-31D79EC8E2FD}">
      <dgm:prSet/>
      <dgm:spPr>
        <a:solidFill>
          <a:schemeClr val="accent1">
            <a:lumMod val="90000"/>
          </a:schemeClr>
        </a:solidFill>
      </dgm:spPr>
      <dgm:t>
        <a:bodyPr/>
        <a:lstStyle/>
        <a:p>
          <a:endParaRPr lang="en-US"/>
        </a:p>
      </dgm:t>
    </dgm:pt>
    <dgm:pt modelId="{2152121F-644D-46EF-8F93-261BBF3CB087}">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solidFill>
                <a:schemeClr val="tx1"/>
              </a:solidFill>
            </a:rPr>
            <a:t>Neighborhood Stabilization Program (NSP) </a:t>
          </a:r>
          <a:endParaRPr lang="en-US" dirty="0">
            <a:solidFill>
              <a:schemeClr val="tx1"/>
            </a:solidFill>
          </a:endParaRPr>
        </a:p>
      </dgm:t>
    </dgm:pt>
    <dgm:pt modelId="{BF1A2C46-6BE2-4E59-893F-7E57D50A36E1}" type="parTrans" cxnId="{DE087FA0-40EC-4BDF-B234-E6CC97718C1D}">
      <dgm:prSet/>
      <dgm:spPr/>
      <dgm:t>
        <a:bodyPr/>
        <a:lstStyle/>
        <a:p>
          <a:endParaRPr lang="en-US"/>
        </a:p>
      </dgm:t>
    </dgm:pt>
    <dgm:pt modelId="{9A876090-2C72-4D3C-ACE3-9927CDC0C1A9}" type="sibTrans" cxnId="{DE087FA0-40EC-4BDF-B234-E6CC97718C1D}">
      <dgm:prSet/>
      <dgm:spPr/>
      <dgm:t>
        <a:bodyPr/>
        <a:lstStyle/>
        <a:p>
          <a:endParaRPr lang="en-US"/>
        </a:p>
      </dgm:t>
    </dgm:pt>
    <dgm:pt modelId="{19050C53-D7D3-44FB-818A-E823449AADAD}">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50000"/>
          </a:schemeClr>
        </a:solidFill>
      </dgm:spPr>
      <dgm:t>
        <a:bodyPr/>
        <a:lstStyle/>
        <a:p>
          <a:r>
            <a:rPr lang="en-US" sz="2000" b="0" dirty="0" smtClean="0">
              <a:solidFill>
                <a:schemeClr val="bg1"/>
              </a:solidFill>
            </a:rPr>
            <a:t>U.S. Department of Housing and Urban Development</a:t>
          </a:r>
        </a:p>
        <a:p>
          <a:r>
            <a:rPr lang="en-US" sz="2000" b="0" dirty="0" smtClean="0">
              <a:solidFill>
                <a:schemeClr val="bg1"/>
              </a:solidFill>
            </a:rPr>
            <a:t>(HUD)</a:t>
          </a:r>
          <a:endParaRPr lang="en-US" sz="2000" b="0" dirty="0">
            <a:solidFill>
              <a:schemeClr val="bg1"/>
            </a:solidFill>
          </a:endParaRPr>
        </a:p>
      </dgm:t>
    </dgm:pt>
    <dgm:pt modelId="{18165BE9-0D35-44D3-819E-9F144793F6C9}" type="sibTrans" cxnId="{952107A9-A7D3-4010-8641-E6B297CBE5A7}">
      <dgm:prSet/>
      <dgm:spPr>
        <a:solidFill>
          <a:schemeClr val="accent1">
            <a:lumMod val="75000"/>
          </a:schemeClr>
        </a:solidFill>
      </dgm:spPr>
      <dgm:t>
        <a:bodyPr/>
        <a:lstStyle/>
        <a:p>
          <a:endParaRPr lang="en-US"/>
        </a:p>
      </dgm:t>
    </dgm:pt>
    <dgm:pt modelId="{5613136D-1C48-4933-932D-710538670FED}" type="parTrans" cxnId="{952107A9-A7D3-4010-8641-E6B297CBE5A7}">
      <dgm:prSet/>
      <dgm:spPr/>
      <dgm:t>
        <a:bodyPr/>
        <a:lstStyle/>
        <a:p>
          <a:endParaRPr lang="en-US"/>
        </a:p>
      </dgm:t>
    </dgm:pt>
    <dgm:pt modelId="{A70A770B-53E8-4EC2-A370-67FECA71EFF2}" type="pres">
      <dgm:prSet presAssocID="{0ED39113-FDBD-404D-8D32-0AEAE8B14581}" presName="linearFlow" presStyleCnt="0">
        <dgm:presLayoutVars>
          <dgm:resizeHandles val="exact"/>
        </dgm:presLayoutVars>
      </dgm:prSet>
      <dgm:spPr/>
      <dgm:t>
        <a:bodyPr/>
        <a:lstStyle/>
        <a:p>
          <a:endParaRPr lang="en-US"/>
        </a:p>
      </dgm:t>
    </dgm:pt>
    <dgm:pt modelId="{A980C9F8-52D6-4FA6-BB74-8D8E9F44D92E}" type="pres">
      <dgm:prSet presAssocID="{19050C53-D7D3-44FB-818A-E823449AADAD}" presName="node" presStyleLbl="node1" presStyleIdx="0" presStyleCnt="3" custLinFactNeighborX="408" custLinFactNeighborY="-3439">
        <dgm:presLayoutVars>
          <dgm:bulletEnabled val="1"/>
        </dgm:presLayoutVars>
      </dgm:prSet>
      <dgm:spPr/>
      <dgm:t>
        <a:bodyPr/>
        <a:lstStyle/>
        <a:p>
          <a:endParaRPr lang="en-US"/>
        </a:p>
      </dgm:t>
    </dgm:pt>
    <dgm:pt modelId="{4B04A654-AD4E-48DD-9F75-EEF3782DAEA6}" type="pres">
      <dgm:prSet presAssocID="{18165BE9-0D35-44D3-819E-9F144793F6C9}" presName="sibTrans" presStyleLbl="sibTrans2D1" presStyleIdx="0" presStyleCnt="2"/>
      <dgm:spPr/>
      <dgm:t>
        <a:bodyPr/>
        <a:lstStyle/>
        <a:p>
          <a:endParaRPr lang="en-US"/>
        </a:p>
      </dgm:t>
    </dgm:pt>
    <dgm:pt modelId="{B3048A2E-6147-4297-AD09-10303BB77835}" type="pres">
      <dgm:prSet presAssocID="{18165BE9-0D35-44D3-819E-9F144793F6C9}" presName="connectorText" presStyleLbl="sibTrans2D1" presStyleIdx="0" presStyleCnt="2"/>
      <dgm:spPr/>
      <dgm:t>
        <a:bodyPr/>
        <a:lstStyle/>
        <a:p>
          <a:endParaRPr lang="en-US"/>
        </a:p>
      </dgm:t>
    </dgm:pt>
    <dgm:pt modelId="{B2BF202D-552B-4169-9F4C-70B800935CE3}" type="pres">
      <dgm:prSet presAssocID="{5006195A-18D2-496F-A0C4-617D7CDEB29B}" presName="node" presStyleLbl="node1" presStyleIdx="1" presStyleCnt="3">
        <dgm:presLayoutVars>
          <dgm:bulletEnabled val="1"/>
        </dgm:presLayoutVars>
      </dgm:prSet>
      <dgm:spPr/>
      <dgm:t>
        <a:bodyPr/>
        <a:lstStyle/>
        <a:p>
          <a:endParaRPr lang="en-US"/>
        </a:p>
      </dgm:t>
    </dgm:pt>
    <dgm:pt modelId="{BF9D12F9-D4C6-4B8E-98F4-76368AAE2128}" type="pres">
      <dgm:prSet presAssocID="{D8F65DE5-2FF6-4921-91CF-FFE56F22AF23}" presName="sibTrans" presStyleLbl="sibTrans2D1" presStyleIdx="1" presStyleCnt="2"/>
      <dgm:spPr/>
      <dgm:t>
        <a:bodyPr/>
        <a:lstStyle/>
        <a:p>
          <a:endParaRPr lang="en-US"/>
        </a:p>
      </dgm:t>
    </dgm:pt>
    <dgm:pt modelId="{CEE5CAEE-7975-423D-B750-F21F25E54780}" type="pres">
      <dgm:prSet presAssocID="{D8F65DE5-2FF6-4921-91CF-FFE56F22AF23}" presName="connectorText" presStyleLbl="sibTrans2D1" presStyleIdx="1" presStyleCnt="2"/>
      <dgm:spPr/>
      <dgm:t>
        <a:bodyPr/>
        <a:lstStyle/>
        <a:p>
          <a:endParaRPr lang="en-US"/>
        </a:p>
      </dgm:t>
    </dgm:pt>
    <dgm:pt modelId="{DDD6FA72-8A15-47DB-AA96-D46F9EC266F3}" type="pres">
      <dgm:prSet presAssocID="{2152121F-644D-46EF-8F93-261BBF3CB087}" presName="node" presStyleLbl="node1" presStyleIdx="2" presStyleCnt="3">
        <dgm:presLayoutVars>
          <dgm:bulletEnabled val="1"/>
        </dgm:presLayoutVars>
      </dgm:prSet>
      <dgm:spPr/>
      <dgm:t>
        <a:bodyPr/>
        <a:lstStyle/>
        <a:p>
          <a:endParaRPr lang="en-US"/>
        </a:p>
      </dgm:t>
    </dgm:pt>
  </dgm:ptLst>
  <dgm:cxnLst>
    <dgm:cxn modelId="{84DFA2F0-4AE5-4435-BD15-C5D4F144C70C}" type="presOf" srcId="{D8F65DE5-2FF6-4921-91CF-FFE56F22AF23}" destId="{BF9D12F9-D4C6-4B8E-98F4-76368AAE2128}" srcOrd="0" destOrd="0" presId="urn:microsoft.com/office/officeart/2005/8/layout/process2"/>
    <dgm:cxn modelId="{DE087FA0-40EC-4BDF-B234-E6CC97718C1D}" srcId="{0ED39113-FDBD-404D-8D32-0AEAE8B14581}" destId="{2152121F-644D-46EF-8F93-261BBF3CB087}" srcOrd="2" destOrd="0" parTransId="{BF1A2C46-6BE2-4E59-893F-7E57D50A36E1}" sibTransId="{9A876090-2C72-4D3C-ACE3-9927CDC0C1A9}"/>
    <dgm:cxn modelId="{D3A23831-B570-4178-829A-31D79EC8E2FD}" srcId="{0ED39113-FDBD-404D-8D32-0AEAE8B14581}" destId="{5006195A-18D2-496F-A0C4-617D7CDEB29B}" srcOrd="1" destOrd="0" parTransId="{86142FD9-0DD4-4559-9F0F-E5B2E0E73290}" sibTransId="{D8F65DE5-2FF6-4921-91CF-FFE56F22AF23}"/>
    <dgm:cxn modelId="{E39F9B5D-1E1B-40D3-A78C-C1DB33FA5278}" type="presOf" srcId="{2152121F-644D-46EF-8F93-261BBF3CB087}" destId="{DDD6FA72-8A15-47DB-AA96-D46F9EC266F3}" srcOrd="0" destOrd="0" presId="urn:microsoft.com/office/officeart/2005/8/layout/process2"/>
    <dgm:cxn modelId="{B2EB45D7-9DF8-4AD4-A380-A62959E20930}" type="presOf" srcId="{19050C53-D7D3-44FB-818A-E823449AADAD}" destId="{A980C9F8-52D6-4FA6-BB74-8D8E9F44D92E}" srcOrd="0" destOrd="0" presId="urn:microsoft.com/office/officeart/2005/8/layout/process2"/>
    <dgm:cxn modelId="{B58FC082-0187-4A5C-9271-344206CCAF65}" type="presOf" srcId="{18165BE9-0D35-44D3-819E-9F144793F6C9}" destId="{B3048A2E-6147-4297-AD09-10303BB77835}" srcOrd="1" destOrd="0" presId="urn:microsoft.com/office/officeart/2005/8/layout/process2"/>
    <dgm:cxn modelId="{D39085A3-B89E-49FA-9DC2-C77CDC835C06}" type="presOf" srcId="{0ED39113-FDBD-404D-8D32-0AEAE8B14581}" destId="{A70A770B-53E8-4EC2-A370-67FECA71EFF2}" srcOrd="0" destOrd="0" presId="urn:microsoft.com/office/officeart/2005/8/layout/process2"/>
    <dgm:cxn modelId="{5BC3795F-8BC6-47E6-BE4A-E486FEE526F3}" type="presOf" srcId="{5006195A-18D2-496F-A0C4-617D7CDEB29B}" destId="{B2BF202D-552B-4169-9F4C-70B800935CE3}" srcOrd="0" destOrd="0" presId="urn:microsoft.com/office/officeart/2005/8/layout/process2"/>
    <dgm:cxn modelId="{14E055F2-F0A2-492E-BB0F-7604F25C06E5}" type="presOf" srcId="{18165BE9-0D35-44D3-819E-9F144793F6C9}" destId="{4B04A654-AD4E-48DD-9F75-EEF3782DAEA6}" srcOrd="0" destOrd="0" presId="urn:microsoft.com/office/officeart/2005/8/layout/process2"/>
    <dgm:cxn modelId="{7E1D0173-9929-41C9-9E3A-B7342B64E315}" type="presOf" srcId="{D8F65DE5-2FF6-4921-91CF-FFE56F22AF23}" destId="{CEE5CAEE-7975-423D-B750-F21F25E54780}" srcOrd="1" destOrd="0" presId="urn:microsoft.com/office/officeart/2005/8/layout/process2"/>
    <dgm:cxn modelId="{952107A9-A7D3-4010-8641-E6B297CBE5A7}" srcId="{0ED39113-FDBD-404D-8D32-0AEAE8B14581}" destId="{19050C53-D7D3-44FB-818A-E823449AADAD}" srcOrd="0" destOrd="0" parTransId="{5613136D-1C48-4933-932D-710538670FED}" sibTransId="{18165BE9-0D35-44D3-819E-9F144793F6C9}"/>
    <dgm:cxn modelId="{3DDC6113-067B-429A-9167-17A3BEE791E6}" type="presParOf" srcId="{A70A770B-53E8-4EC2-A370-67FECA71EFF2}" destId="{A980C9F8-52D6-4FA6-BB74-8D8E9F44D92E}" srcOrd="0" destOrd="0" presId="urn:microsoft.com/office/officeart/2005/8/layout/process2"/>
    <dgm:cxn modelId="{7FDBCE62-BD95-41AD-B27F-4AD39EF9C3FB}" type="presParOf" srcId="{A70A770B-53E8-4EC2-A370-67FECA71EFF2}" destId="{4B04A654-AD4E-48DD-9F75-EEF3782DAEA6}" srcOrd="1" destOrd="0" presId="urn:microsoft.com/office/officeart/2005/8/layout/process2"/>
    <dgm:cxn modelId="{BB8526CE-75FC-43CD-A972-1B66560CA15C}" type="presParOf" srcId="{4B04A654-AD4E-48DD-9F75-EEF3782DAEA6}" destId="{B3048A2E-6147-4297-AD09-10303BB77835}" srcOrd="0" destOrd="0" presId="urn:microsoft.com/office/officeart/2005/8/layout/process2"/>
    <dgm:cxn modelId="{016CB0CC-96F2-47B5-8575-468F202111A3}" type="presParOf" srcId="{A70A770B-53E8-4EC2-A370-67FECA71EFF2}" destId="{B2BF202D-552B-4169-9F4C-70B800935CE3}" srcOrd="2" destOrd="0" presId="urn:microsoft.com/office/officeart/2005/8/layout/process2"/>
    <dgm:cxn modelId="{48ACE482-6E56-40B6-8AA4-7B18304E13B3}" type="presParOf" srcId="{A70A770B-53E8-4EC2-A370-67FECA71EFF2}" destId="{BF9D12F9-D4C6-4B8E-98F4-76368AAE2128}" srcOrd="3" destOrd="0" presId="urn:microsoft.com/office/officeart/2005/8/layout/process2"/>
    <dgm:cxn modelId="{3BEE3141-094F-4FA6-9F91-4697A06CBE90}" type="presParOf" srcId="{BF9D12F9-D4C6-4B8E-98F4-76368AAE2128}" destId="{CEE5CAEE-7975-423D-B750-F21F25E54780}" srcOrd="0" destOrd="0" presId="urn:microsoft.com/office/officeart/2005/8/layout/process2"/>
    <dgm:cxn modelId="{E741772F-2C17-4D5E-B636-A73C2F6BE810}" type="presParOf" srcId="{A70A770B-53E8-4EC2-A370-67FECA71EFF2}" destId="{DDD6FA72-8A15-47DB-AA96-D46F9EC266F3}"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00285-20C2-423A-8E5A-45E151213009}"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s-MX"/>
        </a:p>
      </dgm:t>
    </dgm:pt>
    <dgm:pt modelId="{0F4B03EC-2DE1-42D1-A0E6-EDBB28248353}">
      <dgm:prSet phldrT="[Text]" custT="1"/>
      <dgm:spPr/>
      <dgm:t>
        <a:bodyPr/>
        <a:lstStyle/>
        <a:p>
          <a:pPr algn="ctr"/>
          <a:r>
            <a:rPr lang="en-US" sz="1600" dirty="0" smtClean="0"/>
            <a:t>Private Sector constructs  facility and </a:t>
          </a:r>
          <a:r>
            <a:rPr lang="en-US" sz="1600" b="1" i="1" u="sng" dirty="0" smtClean="0"/>
            <a:t>incorporates in business plan</a:t>
          </a:r>
          <a:r>
            <a:rPr lang="en-US" sz="1600" b="1" i="1" dirty="0" smtClean="0"/>
            <a:t> </a:t>
          </a:r>
          <a:r>
            <a:rPr lang="en-US" sz="1600" dirty="0" smtClean="0"/>
            <a:t>cost to fund deconstruction</a:t>
          </a:r>
          <a:endParaRPr lang="en-US" sz="1600" dirty="0"/>
        </a:p>
      </dgm:t>
    </dgm:pt>
    <dgm:pt modelId="{A4B84E2D-B23F-410E-9F91-E32678A67F84}" type="parTrans" cxnId="{C6FC9AE8-7C8C-4E73-BB80-612D1E766F5D}">
      <dgm:prSet/>
      <dgm:spPr/>
      <dgm:t>
        <a:bodyPr/>
        <a:lstStyle/>
        <a:p>
          <a:endParaRPr lang="en-US" sz="3600">
            <a:solidFill>
              <a:schemeClr val="tx2"/>
            </a:solidFill>
          </a:endParaRPr>
        </a:p>
      </dgm:t>
    </dgm:pt>
    <dgm:pt modelId="{8B990EBE-3F9C-48C6-BDEE-47483045A16A}" type="sibTrans" cxnId="{C6FC9AE8-7C8C-4E73-BB80-612D1E766F5D}">
      <dgm:prSet/>
      <dgm:spPr/>
      <dgm:t>
        <a:bodyPr/>
        <a:lstStyle/>
        <a:p>
          <a:endParaRPr lang="en-US" sz="3600">
            <a:solidFill>
              <a:schemeClr val="tx2"/>
            </a:solidFill>
          </a:endParaRPr>
        </a:p>
      </dgm:t>
    </dgm:pt>
    <dgm:pt modelId="{8A51B484-9DD2-41C6-8556-B29225771126}">
      <dgm:prSet phldrT="[Text]" custT="1"/>
      <dgm:spPr/>
      <dgm:t>
        <a:bodyPr/>
        <a:lstStyle/>
        <a:p>
          <a:pPr algn="ctr"/>
          <a:r>
            <a:rPr lang="en-US" sz="1600" dirty="0" smtClean="0"/>
            <a:t>Private Sector ends business operations at the facility</a:t>
          </a:r>
          <a:endParaRPr lang="en-US" sz="1600" dirty="0"/>
        </a:p>
      </dgm:t>
    </dgm:pt>
    <dgm:pt modelId="{622027C5-E211-4B49-B11B-59987CF78550}" type="parTrans" cxnId="{EDEF4C10-86D9-4FC6-8B10-F5354CFDEFF1}">
      <dgm:prSet/>
      <dgm:spPr/>
      <dgm:t>
        <a:bodyPr/>
        <a:lstStyle/>
        <a:p>
          <a:endParaRPr lang="en-US" sz="3600">
            <a:solidFill>
              <a:schemeClr val="tx2"/>
            </a:solidFill>
          </a:endParaRPr>
        </a:p>
      </dgm:t>
    </dgm:pt>
    <dgm:pt modelId="{756CD8A6-9D68-4234-B3A4-C0FE366AC178}" type="sibTrans" cxnId="{EDEF4C10-86D9-4FC6-8B10-F5354CFDEFF1}">
      <dgm:prSet/>
      <dgm:spPr/>
      <dgm:t>
        <a:bodyPr/>
        <a:lstStyle/>
        <a:p>
          <a:endParaRPr lang="en-US" sz="3600">
            <a:solidFill>
              <a:schemeClr val="tx2"/>
            </a:solidFill>
          </a:endParaRPr>
        </a:p>
      </dgm:t>
    </dgm:pt>
    <dgm:pt modelId="{AE0127D5-3E71-4D4F-8F4E-CA1C3DA7D0CA}">
      <dgm:prSet phldrT="[Text]" custT="1"/>
      <dgm:spPr/>
      <dgm:t>
        <a:bodyPr/>
        <a:lstStyle/>
        <a:p>
          <a:r>
            <a:rPr lang="en-US" sz="1600" dirty="0" smtClean="0"/>
            <a:t>The parcel is returned to the original state</a:t>
          </a:r>
        </a:p>
        <a:p>
          <a:r>
            <a:rPr lang="en-US" sz="1600" b="1" i="1" dirty="0" smtClean="0">
              <a:latin typeface="Berlin Sans FB Demi" panose="020E0802020502020306" pitchFamily="34" charset="0"/>
            </a:rPr>
            <a:t>Blight prevented!</a:t>
          </a:r>
          <a:endParaRPr lang="en-US" sz="1600" b="1" i="1" dirty="0">
            <a:latin typeface="Berlin Sans FB Demi" panose="020E0802020502020306" pitchFamily="34" charset="0"/>
          </a:endParaRPr>
        </a:p>
      </dgm:t>
    </dgm:pt>
    <dgm:pt modelId="{C4372902-C902-44F1-8732-673009F18821}" type="parTrans" cxnId="{B54631D9-D27D-4F13-8E7D-EE9F06716B67}">
      <dgm:prSet/>
      <dgm:spPr/>
      <dgm:t>
        <a:bodyPr/>
        <a:lstStyle/>
        <a:p>
          <a:endParaRPr lang="en-US" sz="3600">
            <a:solidFill>
              <a:schemeClr val="tx2"/>
            </a:solidFill>
          </a:endParaRPr>
        </a:p>
      </dgm:t>
    </dgm:pt>
    <dgm:pt modelId="{E5F32369-04F1-4333-B3FE-A1C201DBE55D}" type="sibTrans" cxnId="{B54631D9-D27D-4F13-8E7D-EE9F06716B67}">
      <dgm:prSet/>
      <dgm:spPr/>
      <dgm:t>
        <a:bodyPr/>
        <a:lstStyle/>
        <a:p>
          <a:endParaRPr lang="en-US" sz="3600">
            <a:solidFill>
              <a:schemeClr val="tx2"/>
            </a:solidFill>
          </a:endParaRPr>
        </a:p>
      </dgm:t>
    </dgm:pt>
    <dgm:pt modelId="{DE004E0C-F24B-4E7D-B854-4BB33414A3FE}">
      <dgm:prSet custT="1"/>
      <dgm:spPr/>
      <dgm:t>
        <a:bodyPr/>
        <a:lstStyle/>
        <a:p>
          <a:pPr algn="ctr"/>
          <a:r>
            <a:rPr lang="en-US" sz="1600" dirty="0" smtClean="0"/>
            <a:t>Abandoned structure </a:t>
          </a:r>
          <a:r>
            <a:rPr lang="en-US" sz="1400" b="1" u="sng" dirty="0" smtClean="0"/>
            <a:t>deconstructed</a:t>
          </a:r>
          <a:r>
            <a:rPr lang="en-US" sz="1600" dirty="0" smtClean="0"/>
            <a:t> with funds from the insurance</a:t>
          </a:r>
          <a:endParaRPr lang="en-US" sz="1600" dirty="0"/>
        </a:p>
      </dgm:t>
    </dgm:pt>
    <dgm:pt modelId="{E70FAE08-682C-4141-9A88-707C71BF81CD}" type="parTrans" cxnId="{1201B49B-ED8F-476F-8EA1-AD23B67AB09D}">
      <dgm:prSet/>
      <dgm:spPr/>
      <dgm:t>
        <a:bodyPr/>
        <a:lstStyle/>
        <a:p>
          <a:endParaRPr lang="en-US" sz="3600">
            <a:solidFill>
              <a:schemeClr val="tx2"/>
            </a:solidFill>
          </a:endParaRPr>
        </a:p>
      </dgm:t>
    </dgm:pt>
    <dgm:pt modelId="{2EA44021-CA8C-4473-BEAB-BE0AAD8C09B3}" type="sibTrans" cxnId="{1201B49B-ED8F-476F-8EA1-AD23B67AB09D}">
      <dgm:prSet/>
      <dgm:spPr/>
      <dgm:t>
        <a:bodyPr/>
        <a:lstStyle/>
        <a:p>
          <a:endParaRPr lang="en-US" sz="3600">
            <a:solidFill>
              <a:schemeClr val="tx2"/>
            </a:solidFill>
          </a:endParaRPr>
        </a:p>
      </dgm:t>
    </dgm:pt>
    <dgm:pt modelId="{03FAAB26-073A-4D69-9C71-C088E7EF04A8}">
      <dgm:prSet custT="1"/>
      <dgm:spPr/>
      <dgm:t>
        <a:bodyPr/>
        <a:lstStyle/>
        <a:p>
          <a:r>
            <a:rPr lang="en-US" sz="1600" dirty="0" smtClean="0"/>
            <a:t>The </a:t>
          </a:r>
          <a:r>
            <a:rPr lang="en-US" sz="1600" b="1" i="1" dirty="0" smtClean="0">
              <a:solidFill>
                <a:srgbClr val="C00000"/>
              </a:solidFill>
            </a:rPr>
            <a:t>consumer</a:t>
          </a:r>
          <a:r>
            <a:rPr lang="en-US" sz="1600" dirty="0" smtClean="0"/>
            <a:t> assumes cost of deconstruction</a:t>
          </a:r>
        </a:p>
        <a:p>
          <a:r>
            <a:rPr lang="en-US" sz="1600" b="1" dirty="0" smtClean="0"/>
            <a:t>NOT GENERAL TAXPAYER!</a:t>
          </a:r>
          <a:endParaRPr lang="en-US" sz="1600" b="1" dirty="0"/>
        </a:p>
      </dgm:t>
    </dgm:pt>
    <dgm:pt modelId="{29A3EA22-3F89-4DAA-A50C-99BF9DCD829B}" type="parTrans" cxnId="{0A32D378-36A1-48ED-B400-42A0078212FF}">
      <dgm:prSet/>
      <dgm:spPr/>
      <dgm:t>
        <a:bodyPr/>
        <a:lstStyle/>
        <a:p>
          <a:endParaRPr lang="en-US" sz="3600">
            <a:solidFill>
              <a:schemeClr val="tx2"/>
            </a:solidFill>
          </a:endParaRPr>
        </a:p>
      </dgm:t>
    </dgm:pt>
    <dgm:pt modelId="{FAC95E6B-75EF-4FF3-A513-0CA934F54C28}" type="sibTrans" cxnId="{0A32D378-36A1-48ED-B400-42A0078212FF}">
      <dgm:prSet/>
      <dgm:spPr/>
      <dgm:t>
        <a:bodyPr/>
        <a:lstStyle/>
        <a:p>
          <a:endParaRPr lang="en-US" sz="3600">
            <a:solidFill>
              <a:schemeClr val="tx2"/>
            </a:solidFill>
          </a:endParaRPr>
        </a:p>
      </dgm:t>
    </dgm:pt>
    <dgm:pt modelId="{F6FA52E2-7925-403D-BCE9-87B37F27F9FE}" type="pres">
      <dgm:prSet presAssocID="{1B700285-20C2-423A-8E5A-45E151213009}" presName="CompostProcess" presStyleCnt="0">
        <dgm:presLayoutVars>
          <dgm:dir/>
          <dgm:resizeHandles val="exact"/>
        </dgm:presLayoutVars>
      </dgm:prSet>
      <dgm:spPr/>
      <dgm:t>
        <a:bodyPr/>
        <a:lstStyle/>
        <a:p>
          <a:endParaRPr lang="en-US"/>
        </a:p>
      </dgm:t>
    </dgm:pt>
    <dgm:pt modelId="{E1249AC8-695D-40C0-B3CA-8B03E7D9D22D}" type="pres">
      <dgm:prSet presAssocID="{1B700285-20C2-423A-8E5A-45E151213009}" presName="arrow" presStyleLbl="bgShp" presStyleIdx="0" presStyleCnt="1" custScaleX="100117" custLinFactNeighborX="189" custLinFactNeighborY="265"/>
      <dgm:spPr>
        <a:solidFill>
          <a:schemeClr val="accent1">
            <a:lumMod val="50000"/>
          </a:schemeClr>
        </a:solidFill>
      </dgm:spPr>
      <dgm:t>
        <a:bodyPr/>
        <a:lstStyle/>
        <a:p>
          <a:endParaRPr lang="en-US"/>
        </a:p>
      </dgm:t>
    </dgm:pt>
    <dgm:pt modelId="{34C078A0-02AD-4EAC-A30D-085E57FF9FBE}" type="pres">
      <dgm:prSet presAssocID="{1B700285-20C2-423A-8E5A-45E151213009}" presName="linearProcess" presStyleCnt="0"/>
      <dgm:spPr/>
      <dgm:t>
        <a:bodyPr/>
        <a:lstStyle/>
        <a:p>
          <a:endParaRPr lang="en-US"/>
        </a:p>
      </dgm:t>
    </dgm:pt>
    <dgm:pt modelId="{2B81BA3C-FFAD-4736-8496-AE1AC50DB4B7}" type="pres">
      <dgm:prSet presAssocID="{0F4B03EC-2DE1-42D1-A0E6-EDBB28248353}" presName="textNode" presStyleLbl="node1" presStyleIdx="0" presStyleCnt="5" custScaleX="143546" custScaleY="105094">
        <dgm:presLayoutVars>
          <dgm:bulletEnabled val="1"/>
        </dgm:presLayoutVars>
      </dgm:prSet>
      <dgm:spPr/>
      <dgm:t>
        <a:bodyPr/>
        <a:lstStyle/>
        <a:p>
          <a:endParaRPr lang="en-US"/>
        </a:p>
      </dgm:t>
    </dgm:pt>
    <dgm:pt modelId="{DA7BA75B-262B-4E05-AE1E-A5BD21BFB56E}" type="pres">
      <dgm:prSet presAssocID="{8B990EBE-3F9C-48C6-BDEE-47483045A16A}" presName="sibTrans" presStyleCnt="0"/>
      <dgm:spPr/>
      <dgm:t>
        <a:bodyPr/>
        <a:lstStyle/>
        <a:p>
          <a:endParaRPr lang="en-US"/>
        </a:p>
      </dgm:t>
    </dgm:pt>
    <dgm:pt modelId="{076FB471-54A4-4311-B53B-B0BDB09354A6}" type="pres">
      <dgm:prSet presAssocID="{8A51B484-9DD2-41C6-8556-B29225771126}" presName="textNode" presStyleLbl="node1" presStyleIdx="1" presStyleCnt="5" custScaleX="122391" custScaleY="104839" custLinFactNeighborX="6103">
        <dgm:presLayoutVars>
          <dgm:bulletEnabled val="1"/>
        </dgm:presLayoutVars>
      </dgm:prSet>
      <dgm:spPr/>
      <dgm:t>
        <a:bodyPr/>
        <a:lstStyle/>
        <a:p>
          <a:endParaRPr lang="en-US"/>
        </a:p>
      </dgm:t>
    </dgm:pt>
    <dgm:pt modelId="{2A9D139A-4149-422A-A38C-E9C62E2849BB}" type="pres">
      <dgm:prSet presAssocID="{756CD8A6-9D68-4234-B3A4-C0FE366AC178}" presName="sibTrans" presStyleCnt="0"/>
      <dgm:spPr/>
      <dgm:t>
        <a:bodyPr/>
        <a:lstStyle/>
        <a:p>
          <a:endParaRPr lang="en-US"/>
        </a:p>
      </dgm:t>
    </dgm:pt>
    <dgm:pt modelId="{39CEE95F-4E14-42A5-9BA8-14B61B0BF848}" type="pres">
      <dgm:prSet presAssocID="{DE004E0C-F24B-4E7D-B854-4BB33414A3FE}" presName="textNode" presStyleLbl="node1" presStyleIdx="2" presStyleCnt="5" custScaleX="138185" custScaleY="104839" custLinFactNeighborX="-16131" custLinFactNeighborY="1698">
        <dgm:presLayoutVars>
          <dgm:bulletEnabled val="1"/>
        </dgm:presLayoutVars>
      </dgm:prSet>
      <dgm:spPr/>
      <dgm:t>
        <a:bodyPr/>
        <a:lstStyle/>
        <a:p>
          <a:endParaRPr lang="en-US"/>
        </a:p>
      </dgm:t>
    </dgm:pt>
    <dgm:pt modelId="{49F1AA73-48B1-42DA-9AEF-09987CA54A64}" type="pres">
      <dgm:prSet presAssocID="{2EA44021-CA8C-4473-BEAB-BE0AAD8C09B3}" presName="sibTrans" presStyleCnt="0"/>
      <dgm:spPr/>
      <dgm:t>
        <a:bodyPr/>
        <a:lstStyle/>
        <a:p>
          <a:endParaRPr lang="en-US"/>
        </a:p>
      </dgm:t>
    </dgm:pt>
    <dgm:pt modelId="{0F045EF6-8FD2-4E05-9844-F65713E1E70B}" type="pres">
      <dgm:prSet presAssocID="{AE0127D5-3E71-4D4F-8F4E-CA1C3DA7D0CA}" presName="textNode" presStyleLbl="node1" presStyleIdx="3" presStyleCnt="5" custScaleX="122375" custScaleY="104839">
        <dgm:presLayoutVars>
          <dgm:bulletEnabled val="1"/>
        </dgm:presLayoutVars>
      </dgm:prSet>
      <dgm:spPr/>
      <dgm:t>
        <a:bodyPr/>
        <a:lstStyle/>
        <a:p>
          <a:endParaRPr lang="en-US"/>
        </a:p>
      </dgm:t>
    </dgm:pt>
    <dgm:pt modelId="{9ACC8B3D-DD87-4050-ADD5-AF2F0739C7BF}" type="pres">
      <dgm:prSet presAssocID="{E5F32369-04F1-4333-B3FE-A1C201DBE55D}" presName="sibTrans" presStyleCnt="0"/>
      <dgm:spPr/>
      <dgm:t>
        <a:bodyPr/>
        <a:lstStyle/>
        <a:p>
          <a:endParaRPr lang="en-US"/>
        </a:p>
      </dgm:t>
    </dgm:pt>
    <dgm:pt modelId="{FCDFCB2B-CDF3-4D4B-BD1B-E4EBAA55D257}" type="pres">
      <dgm:prSet presAssocID="{03FAAB26-073A-4D69-9C71-C088E7EF04A8}" presName="textNode" presStyleLbl="node1" presStyleIdx="4" presStyleCnt="5" custScaleX="150864" custScaleY="104839" custLinFactNeighborX="-38964">
        <dgm:presLayoutVars>
          <dgm:bulletEnabled val="1"/>
        </dgm:presLayoutVars>
      </dgm:prSet>
      <dgm:spPr/>
      <dgm:t>
        <a:bodyPr/>
        <a:lstStyle/>
        <a:p>
          <a:endParaRPr lang="en-US"/>
        </a:p>
      </dgm:t>
    </dgm:pt>
  </dgm:ptLst>
  <dgm:cxnLst>
    <dgm:cxn modelId="{4DA46F67-C03A-4C08-8D1E-CBFE9896BE70}" type="presOf" srcId="{1B700285-20C2-423A-8E5A-45E151213009}" destId="{F6FA52E2-7925-403D-BCE9-87B37F27F9FE}" srcOrd="0" destOrd="0" presId="urn:microsoft.com/office/officeart/2005/8/layout/hProcess9"/>
    <dgm:cxn modelId="{B292B5B2-AA0E-42A4-9836-281627157620}" type="presOf" srcId="{8A51B484-9DD2-41C6-8556-B29225771126}" destId="{076FB471-54A4-4311-B53B-B0BDB09354A6}" srcOrd="0" destOrd="0" presId="urn:microsoft.com/office/officeart/2005/8/layout/hProcess9"/>
    <dgm:cxn modelId="{7532469E-C418-49EC-8CB2-2B6608203650}" type="presOf" srcId="{03FAAB26-073A-4D69-9C71-C088E7EF04A8}" destId="{FCDFCB2B-CDF3-4D4B-BD1B-E4EBAA55D257}" srcOrd="0" destOrd="0" presId="urn:microsoft.com/office/officeart/2005/8/layout/hProcess9"/>
    <dgm:cxn modelId="{C2B4F760-F09D-475A-A901-1FF2C307ABEF}" type="presOf" srcId="{AE0127D5-3E71-4D4F-8F4E-CA1C3DA7D0CA}" destId="{0F045EF6-8FD2-4E05-9844-F65713E1E70B}" srcOrd="0" destOrd="0" presId="urn:microsoft.com/office/officeart/2005/8/layout/hProcess9"/>
    <dgm:cxn modelId="{EBBEF652-1766-4541-8095-7A82A01AF510}" type="presOf" srcId="{0F4B03EC-2DE1-42D1-A0E6-EDBB28248353}" destId="{2B81BA3C-FFAD-4736-8496-AE1AC50DB4B7}" srcOrd="0" destOrd="0" presId="urn:microsoft.com/office/officeart/2005/8/layout/hProcess9"/>
    <dgm:cxn modelId="{B54631D9-D27D-4F13-8E7D-EE9F06716B67}" srcId="{1B700285-20C2-423A-8E5A-45E151213009}" destId="{AE0127D5-3E71-4D4F-8F4E-CA1C3DA7D0CA}" srcOrd="3" destOrd="0" parTransId="{C4372902-C902-44F1-8732-673009F18821}" sibTransId="{E5F32369-04F1-4333-B3FE-A1C201DBE55D}"/>
    <dgm:cxn modelId="{0A32D378-36A1-48ED-B400-42A0078212FF}" srcId="{1B700285-20C2-423A-8E5A-45E151213009}" destId="{03FAAB26-073A-4D69-9C71-C088E7EF04A8}" srcOrd="4" destOrd="0" parTransId="{29A3EA22-3F89-4DAA-A50C-99BF9DCD829B}" sibTransId="{FAC95E6B-75EF-4FF3-A513-0CA934F54C28}"/>
    <dgm:cxn modelId="{C6FC9AE8-7C8C-4E73-BB80-612D1E766F5D}" srcId="{1B700285-20C2-423A-8E5A-45E151213009}" destId="{0F4B03EC-2DE1-42D1-A0E6-EDBB28248353}" srcOrd="0" destOrd="0" parTransId="{A4B84E2D-B23F-410E-9F91-E32678A67F84}" sibTransId="{8B990EBE-3F9C-48C6-BDEE-47483045A16A}"/>
    <dgm:cxn modelId="{CB153660-8393-4524-AB71-8518C2DBD390}" type="presOf" srcId="{DE004E0C-F24B-4E7D-B854-4BB33414A3FE}" destId="{39CEE95F-4E14-42A5-9BA8-14B61B0BF848}" srcOrd="0" destOrd="0" presId="urn:microsoft.com/office/officeart/2005/8/layout/hProcess9"/>
    <dgm:cxn modelId="{1201B49B-ED8F-476F-8EA1-AD23B67AB09D}" srcId="{1B700285-20C2-423A-8E5A-45E151213009}" destId="{DE004E0C-F24B-4E7D-B854-4BB33414A3FE}" srcOrd="2" destOrd="0" parTransId="{E70FAE08-682C-4141-9A88-707C71BF81CD}" sibTransId="{2EA44021-CA8C-4473-BEAB-BE0AAD8C09B3}"/>
    <dgm:cxn modelId="{EDEF4C10-86D9-4FC6-8B10-F5354CFDEFF1}" srcId="{1B700285-20C2-423A-8E5A-45E151213009}" destId="{8A51B484-9DD2-41C6-8556-B29225771126}" srcOrd="1" destOrd="0" parTransId="{622027C5-E211-4B49-B11B-59987CF78550}" sibTransId="{756CD8A6-9D68-4234-B3A4-C0FE366AC178}"/>
    <dgm:cxn modelId="{ED48E4B0-B81C-475A-83AF-785CAD479C8D}" type="presParOf" srcId="{F6FA52E2-7925-403D-BCE9-87B37F27F9FE}" destId="{E1249AC8-695D-40C0-B3CA-8B03E7D9D22D}" srcOrd="0" destOrd="0" presId="urn:microsoft.com/office/officeart/2005/8/layout/hProcess9"/>
    <dgm:cxn modelId="{0106487B-4DB2-4FEB-8F42-25FA9E7C389E}" type="presParOf" srcId="{F6FA52E2-7925-403D-BCE9-87B37F27F9FE}" destId="{34C078A0-02AD-4EAC-A30D-085E57FF9FBE}" srcOrd="1" destOrd="0" presId="urn:microsoft.com/office/officeart/2005/8/layout/hProcess9"/>
    <dgm:cxn modelId="{DE68C67A-E1C6-4603-BA71-90CAE0511B7D}" type="presParOf" srcId="{34C078A0-02AD-4EAC-A30D-085E57FF9FBE}" destId="{2B81BA3C-FFAD-4736-8496-AE1AC50DB4B7}" srcOrd="0" destOrd="0" presId="urn:microsoft.com/office/officeart/2005/8/layout/hProcess9"/>
    <dgm:cxn modelId="{ABE98C02-C31C-4D8B-9BEA-AD2E9B434AED}" type="presParOf" srcId="{34C078A0-02AD-4EAC-A30D-085E57FF9FBE}" destId="{DA7BA75B-262B-4E05-AE1E-A5BD21BFB56E}" srcOrd="1" destOrd="0" presId="urn:microsoft.com/office/officeart/2005/8/layout/hProcess9"/>
    <dgm:cxn modelId="{83284623-5ACB-4345-87E4-4848E382A2D1}" type="presParOf" srcId="{34C078A0-02AD-4EAC-A30D-085E57FF9FBE}" destId="{076FB471-54A4-4311-B53B-B0BDB09354A6}" srcOrd="2" destOrd="0" presId="urn:microsoft.com/office/officeart/2005/8/layout/hProcess9"/>
    <dgm:cxn modelId="{8808844D-AA81-4CD0-88F9-04F9C2FD2DC9}" type="presParOf" srcId="{34C078A0-02AD-4EAC-A30D-085E57FF9FBE}" destId="{2A9D139A-4149-422A-A38C-E9C62E2849BB}" srcOrd="3" destOrd="0" presId="urn:microsoft.com/office/officeart/2005/8/layout/hProcess9"/>
    <dgm:cxn modelId="{134EAB43-8915-42CE-B843-C040831B38DD}" type="presParOf" srcId="{34C078A0-02AD-4EAC-A30D-085E57FF9FBE}" destId="{39CEE95F-4E14-42A5-9BA8-14B61B0BF848}" srcOrd="4" destOrd="0" presId="urn:microsoft.com/office/officeart/2005/8/layout/hProcess9"/>
    <dgm:cxn modelId="{FDE8EF38-89DD-4658-A046-5D0F935553FD}" type="presParOf" srcId="{34C078A0-02AD-4EAC-A30D-085E57FF9FBE}" destId="{49F1AA73-48B1-42DA-9AEF-09987CA54A64}" srcOrd="5" destOrd="0" presId="urn:microsoft.com/office/officeart/2005/8/layout/hProcess9"/>
    <dgm:cxn modelId="{BB404CA0-1C94-4A03-B286-D953C2D1F226}" type="presParOf" srcId="{34C078A0-02AD-4EAC-A30D-085E57FF9FBE}" destId="{0F045EF6-8FD2-4E05-9844-F65713E1E70B}" srcOrd="6" destOrd="0" presId="urn:microsoft.com/office/officeart/2005/8/layout/hProcess9"/>
    <dgm:cxn modelId="{818DDFFA-BB64-49B4-82D7-1E65BDD6AB82}" type="presParOf" srcId="{34C078A0-02AD-4EAC-A30D-085E57FF9FBE}" destId="{9ACC8B3D-DD87-4050-ADD5-AF2F0739C7BF}" srcOrd="7" destOrd="0" presId="urn:microsoft.com/office/officeart/2005/8/layout/hProcess9"/>
    <dgm:cxn modelId="{36E206BA-E062-46D1-B01E-6373BCE4D15F}" type="presParOf" srcId="{34C078A0-02AD-4EAC-A30D-085E57FF9FBE}" destId="{FCDFCB2B-CDF3-4D4B-BD1B-E4EBAA55D25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AF10A-8968-482F-B75A-A6987BF0A43E}">
      <dsp:nvSpPr>
        <dsp:cNvPr id="0" name=""/>
        <dsp:cNvSpPr/>
      </dsp:nvSpPr>
      <dsp:spPr>
        <a:xfrm>
          <a:off x="1288145" y="245623"/>
          <a:ext cx="3519708" cy="3519708"/>
        </a:xfrm>
        <a:prstGeom prst="ellips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  </a:t>
          </a:r>
          <a:r>
            <a:rPr lang="en-US" sz="1600" b="1" kern="1200" dirty="0" smtClean="0">
              <a:solidFill>
                <a:schemeClr val="tx1"/>
              </a:solidFill>
            </a:rPr>
            <a:t>300 feet</a:t>
          </a:r>
          <a:endParaRPr lang="en-US" sz="1600" b="1" kern="1200" dirty="0">
            <a:solidFill>
              <a:schemeClr val="tx1"/>
            </a:solidFill>
          </a:endParaRPr>
        </a:p>
      </dsp:txBody>
      <dsp:txXfrm>
        <a:off x="2432930" y="421608"/>
        <a:ext cx="1230138" cy="527956"/>
      </dsp:txXfrm>
    </dsp:sp>
    <dsp:sp modelId="{DC6C14F0-0610-4896-AE1A-F32BCAF2037B}">
      <dsp:nvSpPr>
        <dsp:cNvPr id="0" name=""/>
        <dsp:cNvSpPr/>
      </dsp:nvSpPr>
      <dsp:spPr>
        <a:xfrm>
          <a:off x="1791477" y="815207"/>
          <a:ext cx="2485857" cy="2485857"/>
        </a:xfrm>
        <a:prstGeom prst="ellipse">
          <a:avLst/>
        </a:prstGeom>
        <a:solidFill>
          <a:schemeClr val="accent6">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  </a:t>
          </a:r>
          <a:r>
            <a:rPr lang="en-US" sz="1600" b="1" kern="1200" dirty="0" smtClean="0">
              <a:solidFill>
                <a:schemeClr val="tx1"/>
              </a:solidFill>
            </a:rPr>
            <a:t>150 feet</a:t>
          </a:r>
          <a:endParaRPr lang="en-US" sz="1600" b="1" kern="1200" dirty="0">
            <a:solidFill>
              <a:schemeClr val="tx1"/>
            </a:solidFill>
          </a:endParaRPr>
        </a:p>
      </dsp:txBody>
      <dsp:txXfrm>
        <a:off x="2455201" y="970574"/>
        <a:ext cx="1158409" cy="466098"/>
      </dsp:txXfrm>
    </dsp:sp>
    <dsp:sp modelId="{C00854A6-80F4-4F9A-9155-E82340108828}">
      <dsp:nvSpPr>
        <dsp:cNvPr id="0" name=""/>
        <dsp:cNvSpPr/>
      </dsp:nvSpPr>
      <dsp:spPr>
        <a:xfrm>
          <a:off x="2268026" y="1307800"/>
          <a:ext cx="1535765" cy="1535765"/>
        </a:xfrm>
        <a:prstGeom prst="ellipse">
          <a:avLst/>
        </a:prstGeom>
        <a:solidFill>
          <a:schemeClr val="accent5">
            <a:hueOff val="3257026"/>
            <a:satOff val="11196"/>
            <a:lumOff val="-537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endParaRPr lang="en-US" sz="1400" b="1" kern="1200" dirty="0">
            <a:solidFill>
              <a:schemeClr val="tx1"/>
            </a:solidFill>
          </a:endParaRPr>
        </a:p>
      </dsp:txBody>
      <dsp:txXfrm>
        <a:off x="2492934" y="1691741"/>
        <a:ext cx="1085950" cy="767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49AC8-695D-40C0-B3CA-8B03E7D9D22D}">
      <dsp:nvSpPr>
        <dsp:cNvPr id="0" name=""/>
        <dsp:cNvSpPr/>
      </dsp:nvSpPr>
      <dsp:spPr>
        <a:xfrm>
          <a:off x="371524" y="0"/>
          <a:ext cx="7761604" cy="4325043"/>
        </a:xfrm>
        <a:prstGeom prst="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ECB3F462-2A3B-43F2-82B0-5E6E50305694}">
      <dsp:nvSpPr>
        <dsp:cNvPr id="0" name=""/>
        <dsp:cNvSpPr/>
      </dsp:nvSpPr>
      <dsp:spPr>
        <a:xfrm>
          <a:off x="19842" y="856133"/>
          <a:ext cx="1479890" cy="266121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Private owner constructs Property</a:t>
          </a:r>
          <a:endParaRPr lang="en-US" sz="1800" kern="1200" dirty="0"/>
        </a:p>
      </dsp:txBody>
      <dsp:txXfrm>
        <a:off x="92084" y="928375"/>
        <a:ext cx="1335406" cy="2516732"/>
      </dsp:txXfrm>
    </dsp:sp>
    <dsp:sp modelId="{076FB471-54A4-4311-B53B-B0BDB09354A6}">
      <dsp:nvSpPr>
        <dsp:cNvPr id="0" name=""/>
        <dsp:cNvSpPr/>
      </dsp:nvSpPr>
      <dsp:spPr>
        <a:xfrm>
          <a:off x="1728997" y="831913"/>
          <a:ext cx="1479890" cy="266121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Owner</a:t>
          </a:r>
          <a:r>
            <a:rPr lang="en-US" sz="1600" b="1" kern="1200" dirty="0" smtClean="0">
              <a:solidFill>
                <a:srgbClr val="FF0000"/>
              </a:solidFill>
            </a:rPr>
            <a:t> </a:t>
          </a:r>
          <a:r>
            <a:rPr lang="en-US" sz="1600" kern="1200" dirty="0" smtClean="0">
              <a:solidFill>
                <a:srgbClr val="FF0000"/>
              </a:solidFill>
            </a:rPr>
            <a:t>"</a:t>
          </a:r>
          <a:r>
            <a:rPr lang="en-US" sz="2000" kern="1200" dirty="0" smtClean="0">
              <a:solidFill>
                <a:srgbClr val="FF0000"/>
              </a:solidFill>
              <a:latin typeface="Arnprior" panose="02000400000000000000" pitchFamily="2" charset="0"/>
            </a:rPr>
            <a:t>walks away</a:t>
          </a:r>
          <a:r>
            <a:rPr lang="en-US" sz="1600" kern="1200" dirty="0" smtClean="0">
              <a:solidFill>
                <a:srgbClr val="FF0000"/>
              </a:solidFill>
            </a:rPr>
            <a:t>”  </a:t>
          </a:r>
          <a:r>
            <a:rPr lang="en-US" sz="1600" b="1" kern="1200" dirty="0" smtClean="0"/>
            <a:t>from the structure</a:t>
          </a:r>
          <a:endParaRPr lang="en-US" sz="1600" b="1" kern="1200" dirty="0"/>
        </a:p>
      </dsp:txBody>
      <dsp:txXfrm>
        <a:off x="1801239" y="904155"/>
        <a:ext cx="1335406" cy="2516732"/>
      </dsp:txXfrm>
    </dsp:sp>
    <dsp:sp modelId="{39CEE95F-4E14-42A5-9BA8-14B61B0BF848}">
      <dsp:nvSpPr>
        <dsp:cNvPr id="0" name=""/>
        <dsp:cNvSpPr/>
      </dsp:nvSpPr>
      <dsp:spPr>
        <a:xfrm>
          <a:off x="3455537" y="831913"/>
          <a:ext cx="1479890" cy="266121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Abandoned Structure becomes blighted</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A cycle of </a:t>
          </a:r>
          <a:r>
            <a:rPr lang="en-US" sz="1600" i="1" kern="1200" dirty="0" smtClean="0">
              <a:latin typeface="Berlin Sans FB Demi" panose="020E0802020502020306" pitchFamily="34" charset="0"/>
            </a:rPr>
            <a:t>community decline</a:t>
          </a:r>
          <a:r>
            <a:rPr lang="en-US" sz="1600" kern="1200" dirty="0" smtClean="0"/>
            <a:t> is set in motion </a:t>
          </a:r>
          <a:endParaRPr lang="en-US" sz="1600" kern="1200" dirty="0"/>
        </a:p>
      </dsp:txBody>
      <dsp:txXfrm>
        <a:off x="3527779" y="904155"/>
        <a:ext cx="1335406" cy="2516732"/>
      </dsp:txXfrm>
    </dsp:sp>
    <dsp:sp modelId="{0F045EF6-8FD2-4E05-9844-F65713E1E70B}">
      <dsp:nvSpPr>
        <dsp:cNvPr id="0" name=""/>
        <dsp:cNvSpPr/>
      </dsp:nvSpPr>
      <dsp:spPr>
        <a:xfrm>
          <a:off x="5184535" y="831913"/>
          <a:ext cx="1479890" cy="266121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Local government left with the burden of eliminating the structure</a:t>
          </a:r>
          <a:endParaRPr lang="en-US" sz="1600" kern="1200" dirty="0"/>
        </a:p>
      </dsp:txBody>
      <dsp:txXfrm>
        <a:off x="5256777" y="904155"/>
        <a:ext cx="1335406" cy="2516732"/>
      </dsp:txXfrm>
    </dsp:sp>
    <dsp:sp modelId="{FCDFCB2B-CDF3-4D4B-BD1B-E4EBAA55D257}">
      <dsp:nvSpPr>
        <dsp:cNvPr id="0" name=""/>
        <dsp:cNvSpPr/>
      </dsp:nvSpPr>
      <dsp:spPr>
        <a:xfrm>
          <a:off x="6911074" y="822865"/>
          <a:ext cx="1479890" cy="266121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Taxpayers</a:t>
          </a:r>
          <a:r>
            <a:rPr lang="en-US" sz="1600" kern="1200" smtClean="0"/>
            <a:t>  bear the cost of </a:t>
          </a:r>
          <a:r>
            <a:rPr lang="en-US" sz="1400" kern="1200" smtClean="0"/>
            <a:t>deconstruction</a:t>
          </a:r>
          <a:r>
            <a:rPr lang="en-US" sz="1600" kern="1200" smtClean="0"/>
            <a:t> </a:t>
          </a:r>
          <a:endParaRPr lang="en-US" sz="1600" kern="1200" dirty="0"/>
        </a:p>
      </dsp:txBody>
      <dsp:txXfrm>
        <a:off x="6983316" y="895107"/>
        <a:ext cx="1335406" cy="251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0C9F8-52D6-4FA6-BB74-8D8E9F44D92E}">
      <dsp:nvSpPr>
        <dsp:cNvPr id="0" name=""/>
        <dsp:cNvSpPr/>
      </dsp:nvSpPr>
      <dsp:spPr>
        <a:xfrm>
          <a:off x="0" y="0"/>
          <a:ext cx="3395730" cy="973061"/>
        </a:xfrm>
        <a:prstGeom prst="roundRect">
          <a:avLst>
            <a:gd name="adj" fmla="val 10000"/>
          </a:avLst>
        </a:prstGeom>
        <a:solidFill>
          <a:schemeClr val="accent1">
            <a:lumMod val="5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rPr>
            <a:t>U.S. Department of Housing and Urban Development</a:t>
          </a:r>
        </a:p>
        <a:p>
          <a:pPr lvl="0" algn="ctr" defTabSz="889000">
            <a:lnSpc>
              <a:spcPct val="90000"/>
            </a:lnSpc>
            <a:spcBef>
              <a:spcPct val="0"/>
            </a:spcBef>
            <a:spcAft>
              <a:spcPct val="35000"/>
            </a:spcAft>
          </a:pPr>
          <a:r>
            <a:rPr lang="en-US" sz="2000" b="0" kern="1200" dirty="0" smtClean="0">
              <a:solidFill>
                <a:schemeClr val="bg1"/>
              </a:solidFill>
            </a:rPr>
            <a:t>(HUD)</a:t>
          </a:r>
          <a:endParaRPr lang="en-US" sz="2000" b="0" kern="1200" dirty="0">
            <a:solidFill>
              <a:schemeClr val="bg1"/>
            </a:solidFill>
          </a:endParaRPr>
        </a:p>
      </dsp:txBody>
      <dsp:txXfrm>
        <a:off x="28500" y="28500"/>
        <a:ext cx="3338730" cy="916061"/>
      </dsp:txXfrm>
    </dsp:sp>
    <dsp:sp modelId="{4B04A654-AD4E-48DD-9F75-EEF3782DAEA6}">
      <dsp:nvSpPr>
        <dsp:cNvPr id="0" name=""/>
        <dsp:cNvSpPr/>
      </dsp:nvSpPr>
      <dsp:spPr>
        <a:xfrm rot="5400000">
          <a:off x="1514702" y="998339"/>
          <a:ext cx="366324" cy="437877"/>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566501" y="1034116"/>
        <a:ext cx="262727" cy="256427"/>
      </dsp:txXfrm>
    </dsp:sp>
    <dsp:sp modelId="{B2BF202D-552B-4169-9F4C-70B800935CE3}">
      <dsp:nvSpPr>
        <dsp:cNvPr id="0" name=""/>
        <dsp:cNvSpPr/>
      </dsp:nvSpPr>
      <dsp:spPr>
        <a:xfrm>
          <a:off x="0" y="1461494"/>
          <a:ext cx="3395730" cy="973061"/>
        </a:xfrm>
        <a:prstGeom prst="roundRect">
          <a:avLst>
            <a:gd name="adj" fmla="val 10000"/>
          </a:avLst>
        </a:prstGeom>
        <a:solidFill>
          <a:schemeClr val="accent1">
            <a:lumMod val="75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Community Development Block Grant</a:t>
          </a:r>
        </a:p>
        <a:p>
          <a:pPr lvl="0" algn="ctr" defTabSz="889000">
            <a:lnSpc>
              <a:spcPct val="90000"/>
            </a:lnSpc>
            <a:spcBef>
              <a:spcPct val="0"/>
            </a:spcBef>
            <a:spcAft>
              <a:spcPct val="35000"/>
            </a:spcAft>
          </a:pPr>
          <a:r>
            <a:rPr lang="en-US" sz="2000" kern="1200" dirty="0" smtClean="0">
              <a:solidFill>
                <a:schemeClr val="tx1"/>
              </a:solidFill>
            </a:rPr>
            <a:t>(CDBG) </a:t>
          </a:r>
          <a:endParaRPr lang="en-US" sz="2000" kern="1200" dirty="0">
            <a:solidFill>
              <a:schemeClr val="tx1"/>
            </a:solidFill>
          </a:endParaRPr>
        </a:p>
      </dsp:txBody>
      <dsp:txXfrm>
        <a:off x="28500" y="1489994"/>
        <a:ext cx="3338730" cy="916061"/>
      </dsp:txXfrm>
    </dsp:sp>
    <dsp:sp modelId="{BF9D12F9-D4C6-4B8E-98F4-76368AAE2128}">
      <dsp:nvSpPr>
        <dsp:cNvPr id="0" name=""/>
        <dsp:cNvSpPr/>
      </dsp:nvSpPr>
      <dsp:spPr>
        <a:xfrm rot="5400000">
          <a:off x="1515415" y="2458882"/>
          <a:ext cx="364898" cy="437877"/>
        </a:xfrm>
        <a:prstGeom prst="rightArrow">
          <a:avLst>
            <a:gd name="adj1" fmla="val 60000"/>
            <a:gd name="adj2" fmla="val 5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566501" y="2495372"/>
        <a:ext cx="262727" cy="255429"/>
      </dsp:txXfrm>
    </dsp:sp>
    <dsp:sp modelId="{DDD6FA72-8A15-47DB-AA96-D46F9EC266F3}">
      <dsp:nvSpPr>
        <dsp:cNvPr id="0" name=""/>
        <dsp:cNvSpPr/>
      </dsp:nvSpPr>
      <dsp:spPr>
        <a:xfrm>
          <a:off x="0" y="2921087"/>
          <a:ext cx="3395730" cy="973061"/>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Neighborhood Stabilization Program (NSP) </a:t>
          </a:r>
          <a:endParaRPr lang="en-US" sz="2000" kern="1200" dirty="0">
            <a:solidFill>
              <a:schemeClr val="tx1"/>
            </a:solidFill>
          </a:endParaRPr>
        </a:p>
      </dsp:txBody>
      <dsp:txXfrm>
        <a:off x="28500" y="2949587"/>
        <a:ext cx="3338730" cy="916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49AC8-695D-40C0-B3CA-8B03E7D9D22D}">
      <dsp:nvSpPr>
        <dsp:cNvPr id="0" name=""/>
        <dsp:cNvSpPr/>
      </dsp:nvSpPr>
      <dsp:spPr>
        <a:xfrm>
          <a:off x="650651" y="0"/>
          <a:ext cx="7275078" cy="4807857"/>
        </a:xfrm>
        <a:prstGeom prst="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2B81BA3C-FFAD-4736-8496-AE1AC50DB4B7}">
      <dsp:nvSpPr>
        <dsp:cNvPr id="0" name=""/>
        <dsp:cNvSpPr/>
      </dsp:nvSpPr>
      <dsp:spPr>
        <a:xfrm>
          <a:off x="2462" y="1393374"/>
          <a:ext cx="1648400" cy="202110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Private Sector constructs  facility and </a:t>
          </a:r>
          <a:r>
            <a:rPr lang="en-US" sz="1600" b="1" i="1" u="sng" kern="1200" dirty="0" smtClean="0"/>
            <a:t>incorporates in business plan</a:t>
          </a:r>
          <a:r>
            <a:rPr lang="en-US" sz="1600" b="1" i="1" kern="1200" dirty="0" smtClean="0"/>
            <a:t> </a:t>
          </a:r>
          <a:r>
            <a:rPr lang="en-US" sz="1600" kern="1200" dirty="0" smtClean="0"/>
            <a:t>cost to fund deconstruction</a:t>
          </a:r>
          <a:endParaRPr lang="en-US" sz="1600" kern="1200" dirty="0"/>
        </a:p>
      </dsp:txBody>
      <dsp:txXfrm>
        <a:off x="82930" y="1473842"/>
        <a:ext cx="1487464" cy="1860171"/>
      </dsp:txXfrm>
    </dsp:sp>
    <dsp:sp modelId="{076FB471-54A4-4311-B53B-B0BDB09354A6}">
      <dsp:nvSpPr>
        <dsp:cNvPr id="0" name=""/>
        <dsp:cNvSpPr/>
      </dsp:nvSpPr>
      <dsp:spPr>
        <a:xfrm>
          <a:off x="1853933" y="1395826"/>
          <a:ext cx="1405468" cy="201620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Private Sector ends business operations at the facility</a:t>
          </a:r>
          <a:endParaRPr lang="en-US" sz="1600" kern="1200" dirty="0"/>
        </a:p>
      </dsp:txBody>
      <dsp:txXfrm>
        <a:off x="1922542" y="1464435"/>
        <a:ext cx="1268250" cy="1878985"/>
      </dsp:txXfrm>
    </dsp:sp>
    <dsp:sp modelId="{39CEE95F-4E14-42A5-9BA8-14B61B0BF848}">
      <dsp:nvSpPr>
        <dsp:cNvPr id="0" name=""/>
        <dsp:cNvSpPr/>
      </dsp:nvSpPr>
      <dsp:spPr>
        <a:xfrm>
          <a:off x="3408238" y="1428481"/>
          <a:ext cx="1586837" cy="201620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Abandoned structure </a:t>
          </a:r>
          <a:r>
            <a:rPr lang="en-US" sz="1400" b="1" u="sng" kern="1200" dirty="0" smtClean="0"/>
            <a:t>deconstructed</a:t>
          </a:r>
          <a:r>
            <a:rPr lang="en-US" sz="1600" kern="1200" dirty="0" smtClean="0"/>
            <a:t> with funds from the insurance</a:t>
          </a:r>
          <a:endParaRPr lang="en-US" sz="1600" kern="1200" dirty="0"/>
        </a:p>
      </dsp:txBody>
      <dsp:txXfrm>
        <a:off x="3485701" y="1505944"/>
        <a:ext cx="1431911" cy="1861277"/>
      </dsp:txXfrm>
    </dsp:sp>
    <dsp:sp modelId="{0F045EF6-8FD2-4E05-9844-F65713E1E70B}">
      <dsp:nvSpPr>
        <dsp:cNvPr id="0" name=""/>
        <dsp:cNvSpPr/>
      </dsp:nvSpPr>
      <dsp:spPr>
        <a:xfrm>
          <a:off x="5217340" y="1395826"/>
          <a:ext cx="1405284" cy="201620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parcel is returned to the original state</a:t>
          </a:r>
        </a:p>
        <a:p>
          <a:pPr lvl="0" algn="ctr" defTabSz="711200">
            <a:lnSpc>
              <a:spcPct val="90000"/>
            </a:lnSpc>
            <a:spcBef>
              <a:spcPct val="0"/>
            </a:spcBef>
            <a:spcAft>
              <a:spcPct val="35000"/>
            </a:spcAft>
          </a:pPr>
          <a:r>
            <a:rPr lang="en-US" sz="1600" b="1" i="1" kern="1200" dirty="0" smtClean="0">
              <a:latin typeface="Berlin Sans FB Demi" panose="020E0802020502020306" pitchFamily="34" charset="0"/>
            </a:rPr>
            <a:t>Blight prevented!</a:t>
          </a:r>
          <a:endParaRPr lang="en-US" sz="1600" b="1" i="1" kern="1200" dirty="0">
            <a:latin typeface="Berlin Sans FB Demi" panose="020E0802020502020306" pitchFamily="34" charset="0"/>
          </a:endParaRPr>
        </a:p>
      </dsp:txBody>
      <dsp:txXfrm>
        <a:off x="5285940" y="1464426"/>
        <a:ext cx="1268084" cy="1879003"/>
      </dsp:txXfrm>
    </dsp:sp>
    <dsp:sp modelId="{FCDFCB2B-CDF3-4D4B-BD1B-E4EBAA55D257}">
      <dsp:nvSpPr>
        <dsp:cNvPr id="0" name=""/>
        <dsp:cNvSpPr/>
      </dsp:nvSpPr>
      <dsp:spPr>
        <a:xfrm>
          <a:off x="6739442" y="1395826"/>
          <a:ext cx="1732436" cy="201620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t>
          </a:r>
          <a:r>
            <a:rPr lang="en-US" sz="1600" b="1" i="1" kern="1200" dirty="0" smtClean="0">
              <a:solidFill>
                <a:srgbClr val="C00000"/>
              </a:solidFill>
            </a:rPr>
            <a:t>consumer</a:t>
          </a:r>
          <a:r>
            <a:rPr lang="en-US" sz="1600" kern="1200" dirty="0" smtClean="0"/>
            <a:t> assumes cost of deconstruction</a:t>
          </a:r>
        </a:p>
        <a:p>
          <a:pPr lvl="0" algn="ctr" defTabSz="711200">
            <a:lnSpc>
              <a:spcPct val="90000"/>
            </a:lnSpc>
            <a:spcBef>
              <a:spcPct val="0"/>
            </a:spcBef>
            <a:spcAft>
              <a:spcPct val="35000"/>
            </a:spcAft>
          </a:pPr>
          <a:r>
            <a:rPr lang="en-US" sz="1600" b="1" kern="1200" dirty="0" smtClean="0"/>
            <a:t>NOT GENERAL TAXPAYER!</a:t>
          </a:r>
          <a:endParaRPr lang="en-US" sz="1600" b="1" kern="1200" dirty="0"/>
        </a:p>
      </dsp:txBody>
      <dsp:txXfrm>
        <a:off x="6824013" y="1480397"/>
        <a:ext cx="1563294" cy="184706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4" y="2"/>
            <a:ext cx="3036888" cy="463550"/>
          </a:xfrm>
          <a:prstGeom prst="rect">
            <a:avLst/>
          </a:prstGeom>
          <a:noFill/>
          <a:ln w="9525">
            <a:noFill/>
            <a:miter lim="800000"/>
            <a:headEnd/>
            <a:tailEnd/>
          </a:ln>
          <a:effectLst/>
        </p:spPr>
        <p:txBody>
          <a:bodyPr vert="horz" wrap="square" lIns="93128" tIns="46564" rIns="93128" bIns="46564" numCol="1" anchor="t" anchorCtr="0" compatLnSpc="1">
            <a:prstTxWarp prst="textNoShape">
              <a:avLst/>
            </a:prstTxWarp>
          </a:bodyPr>
          <a:lstStyle>
            <a:lvl1pPr defTabSz="930624">
              <a:defRPr sz="1000">
                <a:latin typeface="Arial" charset="0"/>
                <a:ea typeface="+mn-ea"/>
              </a:defRPr>
            </a:lvl1pPr>
          </a:lstStyle>
          <a:p>
            <a:pPr>
              <a:defRPr/>
            </a:pPr>
            <a:endParaRPr lang="en-US"/>
          </a:p>
        </p:txBody>
      </p:sp>
      <p:sp>
        <p:nvSpPr>
          <p:cNvPr id="100355" name="Rectangle 3"/>
          <p:cNvSpPr>
            <a:spLocks noGrp="1" noChangeArrowheads="1"/>
          </p:cNvSpPr>
          <p:nvPr>
            <p:ph type="dt" sz="quarter" idx="1"/>
          </p:nvPr>
        </p:nvSpPr>
        <p:spPr bwMode="auto">
          <a:xfrm>
            <a:off x="3971929" y="2"/>
            <a:ext cx="3036888" cy="463550"/>
          </a:xfrm>
          <a:prstGeom prst="rect">
            <a:avLst/>
          </a:prstGeom>
          <a:noFill/>
          <a:ln w="9525">
            <a:noFill/>
            <a:miter lim="800000"/>
            <a:headEnd/>
            <a:tailEnd/>
          </a:ln>
          <a:effectLst/>
        </p:spPr>
        <p:txBody>
          <a:bodyPr vert="horz" wrap="square" lIns="93128" tIns="46564" rIns="93128" bIns="46564" numCol="1" anchor="t" anchorCtr="0" compatLnSpc="1">
            <a:prstTxWarp prst="textNoShape">
              <a:avLst/>
            </a:prstTxWarp>
          </a:bodyPr>
          <a:lstStyle>
            <a:lvl1pPr algn="r" defTabSz="930624">
              <a:defRPr sz="1000">
                <a:latin typeface="Arial" charset="0"/>
                <a:ea typeface="+mn-ea"/>
              </a:defRPr>
            </a:lvl1pPr>
          </a:lstStyle>
          <a:p>
            <a:pPr>
              <a:defRPr/>
            </a:pPr>
            <a:endParaRPr lang="en-US"/>
          </a:p>
        </p:txBody>
      </p:sp>
      <p:sp>
        <p:nvSpPr>
          <p:cNvPr id="100356" name="Rectangle 4"/>
          <p:cNvSpPr>
            <a:spLocks noGrp="1" noChangeArrowheads="1"/>
          </p:cNvSpPr>
          <p:nvPr>
            <p:ph type="ftr" sz="quarter" idx="2"/>
          </p:nvPr>
        </p:nvSpPr>
        <p:spPr bwMode="auto">
          <a:xfrm>
            <a:off x="4" y="8829680"/>
            <a:ext cx="3289301" cy="465140"/>
          </a:xfrm>
          <a:prstGeom prst="rect">
            <a:avLst/>
          </a:prstGeom>
          <a:noFill/>
          <a:ln w="9525">
            <a:noFill/>
            <a:miter lim="800000"/>
            <a:headEnd/>
            <a:tailEnd/>
          </a:ln>
          <a:effectLst/>
        </p:spPr>
        <p:txBody>
          <a:bodyPr vert="horz" wrap="square" lIns="93128" tIns="46564" rIns="93128" bIns="46564" numCol="1" anchor="ctr" anchorCtr="0" compatLnSpc="1">
            <a:prstTxWarp prst="textNoShape">
              <a:avLst/>
            </a:prstTxWarp>
          </a:bodyPr>
          <a:lstStyle>
            <a:lvl1pPr defTabSz="929933">
              <a:defRPr sz="1000">
                <a:ea typeface="ＭＳ Ｐゴシック" pitchFamily="-110" charset="-128"/>
              </a:defRPr>
            </a:lvl1pPr>
          </a:lstStyle>
          <a:p>
            <a:pPr>
              <a:defRPr/>
            </a:pPr>
            <a:r>
              <a:rPr lang="en-US" dirty="0"/>
              <a:t>© </a:t>
            </a:r>
            <a:r>
              <a:rPr lang="en-US" dirty="0" smtClean="0"/>
              <a:t>2012 </a:t>
            </a:r>
            <a:r>
              <a:rPr lang="en-US" dirty="0"/>
              <a:t>Michigan State University Board of Trustees </a:t>
            </a:r>
          </a:p>
        </p:txBody>
      </p:sp>
      <p:sp>
        <p:nvSpPr>
          <p:cNvPr id="100357" name="Rectangle 5"/>
          <p:cNvSpPr>
            <a:spLocks noGrp="1" noChangeArrowheads="1"/>
          </p:cNvSpPr>
          <p:nvPr>
            <p:ph type="sldNum" sz="quarter" idx="3"/>
          </p:nvPr>
        </p:nvSpPr>
        <p:spPr bwMode="auto">
          <a:xfrm>
            <a:off x="3971929" y="8829680"/>
            <a:ext cx="3036888" cy="465140"/>
          </a:xfrm>
          <a:prstGeom prst="rect">
            <a:avLst/>
          </a:prstGeom>
          <a:noFill/>
          <a:ln w="9525">
            <a:noFill/>
            <a:miter lim="800000"/>
            <a:headEnd/>
            <a:tailEnd/>
          </a:ln>
          <a:effectLst/>
        </p:spPr>
        <p:txBody>
          <a:bodyPr vert="horz" wrap="square" lIns="93128" tIns="46564" rIns="93128" bIns="46564" numCol="1" anchor="ctr" anchorCtr="0" compatLnSpc="1">
            <a:prstTxWarp prst="textNoShape">
              <a:avLst/>
            </a:prstTxWarp>
          </a:bodyPr>
          <a:lstStyle>
            <a:lvl1pPr algn="r" defTabSz="929933">
              <a:defRPr sz="1000">
                <a:ea typeface="ＭＳ Ｐゴシック" pitchFamily="-110" charset="-128"/>
              </a:defRPr>
            </a:lvl1pPr>
          </a:lstStyle>
          <a:p>
            <a:pPr>
              <a:defRPr/>
            </a:pPr>
            <a:fld id="{8FBE24C9-2282-49E7-9B29-544744B2B513}" type="slidenum">
              <a:rPr lang="en-US"/>
              <a:pPr>
                <a:defRPr/>
              </a:pPr>
              <a:t>‹#›</a:t>
            </a:fld>
            <a:endParaRPr lang="en-US"/>
          </a:p>
        </p:txBody>
      </p:sp>
    </p:spTree>
    <p:extLst>
      <p:ext uri="{BB962C8B-B14F-4D97-AF65-F5344CB8AC3E}">
        <p14:creationId xmlns:p14="http://schemas.microsoft.com/office/powerpoint/2010/main" val="551882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4" y="2"/>
            <a:ext cx="3036888" cy="463550"/>
          </a:xfrm>
          <a:prstGeom prst="rect">
            <a:avLst/>
          </a:prstGeom>
          <a:noFill/>
          <a:ln w="9525">
            <a:noFill/>
            <a:miter lim="800000"/>
            <a:headEnd/>
            <a:tailEnd/>
          </a:ln>
          <a:effectLst/>
        </p:spPr>
        <p:txBody>
          <a:bodyPr vert="horz" wrap="square" lIns="93128" tIns="46564" rIns="93128" bIns="46564" numCol="1" anchor="t" anchorCtr="0" compatLnSpc="1">
            <a:prstTxWarp prst="textNoShape">
              <a:avLst/>
            </a:prstTxWarp>
          </a:bodyPr>
          <a:lstStyle>
            <a:lvl1pPr defTabSz="930624">
              <a:defRPr sz="1200">
                <a:latin typeface="Arial" charset="0"/>
                <a:ea typeface="+mn-ea"/>
              </a:defRPr>
            </a:lvl1pPr>
          </a:lstStyle>
          <a:p>
            <a:pPr>
              <a:defRPr/>
            </a:pPr>
            <a:endParaRPr lang="en-US"/>
          </a:p>
        </p:txBody>
      </p:sp>
      <p:sp>
        <p:nvSpPr>
          <p:cNvPr id="15363" name="Rectangle 3"/>
          <p:cNvSpPr>
            <a:spLocks noGrp="1" noChangeArrowheads="1"/>
          </p:cNvSpPr>
          <p:nvPr>
            <p:ph type="dt" idx="1"/>
          </p:nvPr>
        </p:nvSpPr>
        <p:spPr bwMode="auto">
          <a:xfrm>
            <a:off x="3971929" y="2"/>
            <a:ext cx="3036888" cy="463550"/>
          </a:xfrm>
          <a:prstGeom prst="rect">
            <a:avLst/>
          </a:prstGeom>
          <a:noFill/>
          <a:ln w="9525">
            <a:noFill/>
            <a:miter lim="800000"/>
            <a:headEnd/>
            <a:tailEnd/>
          </a:ln>
          <a:effectLst/>
        </p:spPr>
        <p:txBody>
          <a:bodyPr vert="horz" wrap="square" lIns="93128" tIns="46564" rIns="93128" bIns="46564" numCol="1" anchor="t" anchorCtr="0" compatLnSpc="1">
            <a:prstTxWarp prst="textNoShape">
              <a:avLst/>
            </a:prstTxWarp>
          </a:bodyPr>
          <a:lstStyle>
            <a:lvl1pPr algn="r" defTabSz="930624">
              <a:defRPr sz="1200">
                <a:latin typeface="Arial" charset="0"/>
                <a:ea typeface="+mn-ea"/>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2688" y="701675"/>
            <a:ext cx="4646612"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7"/>
            <a:ext cx="5607050" cy="4181474"/>
          </a:xfrm>
          <a:prstGeom prst="rect">
            <a:avLst/>
          </a:prstGeom>
          <a:noFill/>
          <a:ln w="9525">
            <a:noFill/>
            <a:miter lim="800000"/>
            <a:headEnd/>
            <a:tailEnd/>
          </a:ln>
          <a:effectLst/>
        </p:spPr>
        <p:txBody>
          <a:bodyPr vert="horz" wrap="square" lIns="93128" tIns="46564" rIns="93128" bIns="465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4" y="8829680"/>
            <a:ext cx="3036888" cy="465140"/>
          </a:xfrm>
          <a:prstGeom prst="rect">
            <a:avLst/>
          </a:prstGeom>
          <a:noFill/>
          <a:ln w="9525">
            <a:noFill/>
            <a:miter lim="800000"/>
            <a:headEnd/>
            <a:tailEnd/>
          </a:ln>
          <a:effectLst/>
        </p:spPr>
        <p:txBody>
          <a:bodyPr vert="horz" wrap="square" lIns="93128" tIns="46564" rIns="93128" bIns="46564" numCol="1" anchor="b" anchorCtr="0" compatLnSpc="1">
            <a:prstTxWarp prst="textNoShape">
              <a:avLst/>
            </a:prstTxWarp>
          </a:bodyPr>
          <a:lstStyle>
            <a:lvl1pPr defTabSz="929933">
              <a:defRPr sz="1200">
                <a:ea typeface="ＭＳ Ｐゴシック" pitchFamily="-110" charset="-128"/>
              </a:defRPr>
            </a:lvl1pPr>
          </a:lstStyle>
          <a:p>
            <a:pPr>
              <a:defRPr/>
            </a:pPr>
            <a:r>
              <a:rPr lang="en-US" dirty="0" smtClean="0"/>
              <a:t>© 2012 Michigan State University Board of Trustees </a:t>
            </a:r>
            <a:endParaRPr lang="en-US" dirty="0"/>
          </a:p>
        </p:txBody>
      </p:sp>
      <p:sp>
        <p:nvSpPr>
          <p:cNvPr id="15367" name="Rectangle 7"/>
          <p:cNvSpPr>
            <a:spLocks noGrp="1" noChangeArrowheads="1"/>
          </p:cNvSpPr>
          <p:nvPr>
            <p:ph type="sldNum" sz="quarter" idx="5"/>
          </p:nvPr>
        </p:nvSpPr>
        <p:spPr bwMode="auto">
          <a:xfrm>
            <a:off x="3971929" y="8829680"/>
            <a:ext cx="3036888" cy="465140"/>
          </a:xfrm>
          <a:prstGeom prst="rect">
            <a:avLst/>
          </a:prstGeom>
          <a:noFill/>
          <a:ln w="9525">
            <a:noFill/>
            <a:miter lim="800000"/>
            <a:headEnd/>
            <a:tailEnd/>
          </a:ln>
          <a:effectLst/>
        </p:spPr>
        <p:txBody>
          <a:bodyPr vert="horz" wrap="square" lIns="93128" tIns="46564" rIns="93128" bIns="46564" numCol="1" anchor="b" anchorCtr="0" compatLnSpc="1">
            <a:prstTxWarp prst="textNoShape">
              <a:avLst/>
            </a:prstTxWarp>
          </a:bodyPr>
          <a:lstStyle>
            <a:lvl1pPr algn="r" defTabSz="929933">
              <a:defRPr sz="1200">
                <a:ea typeface="ＭＳ Ｐゴシック" pitchFamily="-110" charset="-128"/>
              </a:defRPr>
            </a:lvl1pPr>
          </a:lstStyle>
          <a:p>
            <a:pPr>
              <a:defRPr/>
            </a:pPr>
            <a:fld id="{356D9DA8-8F51-4F1D-AF27-B438AD50A65C}" type="slidenum">
              <a:rPr lang="en-US"/>
              <a:pPr>
                <a:defRPr/>
              </a:pPr>
              <a:t>‹#›</a:t>
            </a:fld>
            <a:endParaRPr lang="en-US"/>
          </a:p>
        </p:txBody>
      </p:sp>
    </p:spTree>
    <p:extLst>
      <p:ext uri="{BB962C8B-B14F-4D97-AF65-F5344CB8AC3E}">
        <p14:creationId xmlns:p14="http://schemas.microsoft.com/office/powerpoint/2010/main" val="29344562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a:noFill/>
        </p:spPr>
        <p:txBody>
          <a:bodyPr/>
          <a:lstStyle/>
          <a:p>
            <a:fld id="{9B2BBF62-C56C-439E-BDD6-35BD6ACAA36B}" type="slidenum">
              <a:rPr lang="en-US" smtClean="0">
                <a:ea typeface="ＭＳ Ｐゴシック" pitchFamily="34" charset="-128"/>
              </a:rPr>
              <a:pPr/>
              <a:t>1</a:t>
            </a:fld>
            <a:endParaRPr lang="en-US" smtClean="0">
              <a:ea typeface="ＭＳ Ｐゴシック" pitchFamily="34" charset="-128"/>
            </a:endParaRPr>
          </a:p>
        </p:txBody>
      </p:sp>
    </p:spTree>
    <p:extLst>
      <p:ext uri="{BB962C8B-B14F-4D97-AF65-F5344CB8AC3E}">
        <p14:creationId xmlns:p14="http://schemas.microsoft.com/office/powerpoint/2010/main" val="336286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The question now becomes how do we prevent the continual cycle of abandonment.  While action should be taken to address the currently vacant properties our research searches for a method to end the cycle. There are currently several industries that are already engaging in preventative and proactive measures to ensure proper deconstruction at the end of the useful life of the structure such as:</a:t>
            </a:r>
          </a:p>
          <a:p>
            <a:r>
              <a:rPr lang="en-US" dirty="0" smtClean="0">
                <a:ea typeface="ＭＳ Ｐゴシック" pitchFamily="34" charset="-128"/>
              </a:rPr>
              <a:t>Surface Mines</a:t>
            </a:r>
          </a:p>
          <a:p>
            <a:r>
              <a:rPr lang="en-US" dirty="0" smtClean="0">
                <a:ea typeface="ＭＳ Ｐゴシック" pitchFamily="34" charset="-128"/>
              </a:rPr>
              <a:t>Electricity Generating Wind Turbines</a:t>
            </a:r>
          </a:p>
          <a:p>
            <a:r>
              <a:rPr lang="en-US" dirty="0" smtClean="0">
                <a:ea typeface="ＭＳ Ｐゴシック" pitchFamily="34" charset="-128"/>
              </a:rPr>
              <a:t>Land Fills</a:t>
            </a:r>
          </a:p>
          <a:p>
            <a:r>
              <a:rPr lang="en-US" dirty="0" smtClean="0">
                <a:ea typeface="ＭＳ Ｐゴシック" pitchFamily="34" charset="-128"/>
              </a:rPr>
              <a:t>Oil Rigs</a:t>
            </a:r>
          </a:p>
          <a:p>
            <a:r>
              <a:rPr lang="en-US" dirty="0" smtClean="0">
                <a:ea typeface="ＭＳ Ｐゴシック" pitchFamily="34" charset="-128"/>
              </a:rPr>
              <a:t>Cellular Towers</a:t>
            </a:r>
          </a:p>
          <a:p>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17</a:t>
            </a:fld>
            <a:endParaRPr lang="en-US"/>
          </a:p>
        </p:txBody>
      </p:sp>
    </p:spTree>
    <p:extLst>
      <p:ext uri="{BB962C8B-B14F-4D97-AF65-F5344CB8AC3E}">
        <p14:creationId xmlns:p14="http://schemas.microsoft.com/office/powerpoint/2010/main" val="330004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18</a:t>
            </a:fld>
            <a:endParaRPr lang="en-US"/>
          </a:p>
        </p:txBody>
      </p:sp>
    </p:spTree>
    <p:extLst>
      <p:ext uri="{BB962C8B-B14F-4D97-AF65-F5344CB8AC3E}">
        <p14:creationId xmlns:p14="http://schemas.microsoft.com/office/powerpoint/2010/main" val="420435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19</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20</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Dark Store</a:t>
            </a:r>
            <a:r>
              <a:rPr lang="en-US" baseline="0" dirty="0" smtClean="0"/>
              <a:t> Ordinance:</a:t>
            </a:r>
          </a:p>
          <a:p>
            <a:r>
              <a:rPr lang="en-US" baseline="0" dirty="0" smtClean="0"/>
              <a:t>Time Limitation: If the facility is vacated, the owner or operator, within twelve months, shall submit to the plan commission, a plan contemplating the removal or reuse of the facility.</a:t>
            </a:r>
          </a:p>
          <a:p>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21</a:t>
            </a:fld>
            <a:endParaRPr lang="en-US"/>
          </a:p>
        </p:txBody>
      </p:sp>
    </p:spTree>
    <p:extLst>
      <p:ext uri="{BB962C8B-B14F-4D97-AF65-F5344CB8AC3E}">
        <p14:creationId xmlns:p14="http://schemas.microsoft.com/office/powerpoint/2010/main" val="295968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22</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23</a:t>
            </a:fld>
            <a:endParaRPr lang="en-US"/>
          </a:p>
        </p:txBody>
      </p:sp>
    </p:spTree>
    <p:extLst>
      <p:ext uri="{BB962C8B-B14F-4D97-AF65-F5344CB8AC3E}">
        <p14:creationId xmlns:p14="http://schemas.microsoft.com/office/powerpoint/2010/main" val="168508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of commercial building</a:t>
            </a:r>
            <a:r>
              <a:rPr lang="en-US" baseline="0" dirty="0" smtClean="0"/>
              <a:t> floor space and number of buildings come from PNNL(</a:t>
            </a:r>
            <a:r>
              <a:rPr lang="en-US" i="1" dirty="0"/>
              <a:t>Pacific Northwest National Laboratory</a:t>
            </a:r>
            <a:r>
              <a:rPr lang="en-US" baseline="0" dirty="0" smtClean="0"/>
              <a:t>)</a:t>
            </a:r>
          </a:p>
          <a:p>
            <a:r>
              <a:rPr lang="en-US" baseline="0" dirty="0" smtClean="0"/>
              <a:t>The data of commercial building lifetimes come from EIA (Energy Information Administration): Assumption for the Annual Energy Outlook</a:t>
            </a:r>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24</a:t>
            </a:fld>
            <a:endParaRPr lang="en-US"/>
          </a:p>
        </p:txBody>
      </p:sp>
    </p:spTree>
    <p:extLst>
      <p:ext uri="{BB962C8B-B14F-4D97-AF65-F5344CB8AC3E}">
        <p14:creationId xmlns:p14="http://schemas.microsoft.com/office/powerpoint/2010/main" val="328729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25</a:t>
            </a:fld>
            <a:endParaRPr lang="en-US"/>
          </a:p>
        </p:txBody>
      </p:sp>
    </p:spTree>
    <p:extLst>
      <p:ext uri="{BB962C8B-B14F-4D97-AF65-F5344CB8AC3E}">
        <p14:creationId xmlns:p14="http://schemas.microsoft.com/office/powerpoint/2010/main" val="381955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26</a:t>
            </a:fld>
            <a:endParaRPr lang="en-US"/>
          </a:p>
        </p:txBody>
      </p:sp>
    </p:spTree>
    <p:extLst>
      <p:ext uri="{BB962C8B-B14F-4D97-AF65-F5344CB8AC3E}">
        <p14:creationId xmlns:p14="http://schemas.microsoft.com/office/powerpoint/2010/main" val="116372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a:t>
            </a:fld>
            <a:endParaRPr lang="en-US"/>
          </a:p>
        </p:txBody>
      </p:sp>
    </p:spTree>
    <p:extLst>
      <p:ext uri="{BB962C8B-B14F-4D97-AF65-F5344CB8AC3E}">
        <p14:creationId xmlns:p14="http://schemas.microsoft.com/office/powerpoint/2010/main" val="1152269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27</a:t>
            </a:fld>
            <a:endParaRPr lang="en-US"/>
          </a:p>
        </p:txBody>
      </p:sp>
    </p:spTree>
    <p:extLst>
      <p:ext uri="{BB962C8B-B14F-4D97-AF65-F5344CB8AC3E}">
        <p14:creationId xmlns:p14="http://schemas.microsoft.com/office/powerpoint/2010/main" val="374671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30</a:t>
            </a:fld>
            <a:endParaRPr lang="en-US"/>
          </a:p>
        </p:txBody>
      </p:sp>
    </p:spTree>
    <p:extLst>
      <p:ext uri="{BB962C8B-B14F-4D97-AF65-F5344CB8AC3E}">
        <p14:creationId xmlns:p14="http://schemas.microsoft.com/office/powerpoint/2010/main" val="420235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31</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32</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33</a:t>
            </a:fld>
            <a:endParaRPr lang="en-US"/>
          </a:p>
        </p:txBody>
      </p:sp>
    </p:spTree>
    <p:extLst>
      <p:ext uri="{BB962C8B-B14F-4D97-AF65-F5344CB8AC3E}">
        <p14:creationId xmlns:p14="http://schemas.microsoft.com/office/powerpoint/2010/main" val="728932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34</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35</a:t>
            </a:fld>
            <a:endParaRPr lang="en-US" dirty="0"/>
          </a:p>
        </p:txBody>
      </p:sp>
    </p:spTree>
    <p:extLst>
      <p:ext uri="{BB962C8B-B14F-4D97-AF65-F5344CB8AC3E}">
        <p14:creationId xmlns:p14="http://schemas.microsoft.com/office/powerpoint/2010/main" val="279194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Much of the available data regarding abandonment and vacant properties pertains to the City of Detroit.  According to the Detroit Future City Project 36% of commercial properties are vacant and 22% of industrial zoned land is vacant.  </a:t>
            </a:r>
          </a:p>
          <a:p>
            <a:r>
              <a:rPr lang="en-US" dirty="0" smtClean="0">
                <a:ea typeface="ＭＳ Ｐゴシック" pitchFamily="34" charset="-128"/>
              </a:rPr>
              <a:t>The table on the right shows the number of automotive and </a:t>
            </a:r>
            <a:r>
              <a:rPr lang="en-US" dirty="0" err="1" smtClean="0">
                <a:ea typeface="ＭＳ Ｐゴシック" pitchFamily="34" charset="-128"/>
              </a:rPr>
              <a:t>autocaptive</a:t>
            </a:r>
            <a:r>
              <a:rPr lang="en-US" dirty="0" smtClean="0">
                <a:ea typeface="ＭＳ Ｐゴシック" pitchFamily="34" charset="-128"/>
              </a:rPr>
              <a:t> plants in Michigan and the United States that have been constructed and still remain in operation.  </a:t>
            </a:r>
          </a:p>
          <a:p>
            <a:r>
              <a:rPr lang="en-US" dirty="0" smtClean="0">
                <a:ea typeface="ＭＳ Ｐゴシック" pitchFamily="34" charset="-128"/>
              </a:rPr>
              <a:t>	In Michigan only 65 of the 170 constructed plants, less than half, remain in operation in the State.  </a:t>
            </a:r>
          </a:p>
          <a:p>
            <a:r>
              <a:rPr lang="en-US" dirty="0" smtClean="0">
                <a:ea typeface="ＭＳ Ｐゴシック" pitchFamily="34" charset="-128"/>
              </a:rPr>
              <a:t>	Michigan, however, is not the only place that has been left with closed auto plants.  </a:t>
            </a:r>
          </a:p>
          <a:p>
            <a:r>
              <a:rPr lang="en-US" dirty="0" smtClean="0">
                <a:ea typeface="ＭＳ Ｐゴシック" pitchFamily="34" charset="-128"/>
              </a:rPr>
              <a:t>	The United States as a whole has seen 447 plants be constructed since 1979 and only 180 remain in operation today for their original purpose.  </a:t>
            </a:r>
          </a:p>
          <a:p>
            <a:r>
              <a:rPr lang="en-US" dirty="0" smtClean="0">
                <a:ea typeface="ＭＳ Ｐゴシック" pitchFamily="34" charset="-128"/>
              </a:rPr>
              <a:t>	The US has seen about half of the closed plants go through transition to be repurposed for alternative manufacturing purposes. </a:t>
            </a:r>
          </a:p>
          <a:p>
            <a:endParaRPr lang="en-US" dirty="0"/>
          </a:p>
        </p:txBody>
      </p:sp>
      <p:sp>
        <p:nvSpPr>
          <p:cNvPr id="4" name="Slide Number Placeholder 3"/>
          <p:cNvSpPr>
            <a:spLocks noGrp="1"/>
          </p:cNvSpPr>
          <p:nvPr>
            <p:ph type="sldNum" sz="quarter" idx="10"/>
          </p:nvPr>
        </p:nvSpPr>
        <p:spPr/>
        <p:txBody>
          <a:bodyPr/>
          <a:lstStyle/>
          <a:p>
            <a:fld id="{D2758851-7F65-4526-A356-02B1F30FDC5C}" type="slidenum">
              <a:rPr lang="en-US" smtClean="0"/>
              <a:pPr/>
              <a:t>4</a:t>
            </a:fld>
            <a:endParaRPr lang="en-US" dirty="0"/>
          </a:p>
        </p:txBody>
      </p:sp>
    </p:spTree>
    <p:extLst>
      <p:ext uri="{BB962C8B-B14F-4D97-AF65-F5344CB8AC3E}">
        <p14:creationId xmlns:p14="http://schemas.microsoft.com/office/powerpoint/2010/main" val="110693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1">
              <a:defRPr/>
            </a:pP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5</a:t>
            </a:fld>
            <a:endParaRPr lang="en-US"/>
          </a:p>
        </p:txBody>
      </p:sp>
    </p:spTree>
    <p:extLst>
      <p:ext uri="{BB962C8B-B14F-4D97-AF65-F5344CB8AC3E}">
        <p14:creationId xmlns:p14="http://schemas.microsoft.com/office/powerpoint/2010/main" val="215002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31">
              <a:defRPr/>
            </a:pPr>
            <a:r>
              <a:rPr lang="en-US" dirty="0"/>
              <a:t>The research conducted by National Properties Campaign analyzed all 14,526 residential sales in Philadelphia for greater than $1,000 during the year 2000, and the average sales price is </a:t>
            </a:r>
            <a:r>
              <a:rPr lang="en-US" b="1" dirty="0">
                <a:solidFill>
                  <a:schemeClr val="bg1"/>
                </a:solidFill>
              </a:rPr>
              <a:t>$ 61,468.</a:t>
            </a:r>
            <a:r>
              <a:rPr lang="en-US" dirty="0"/>
              <a:t> In this study, researchers from Philadelphia found that mean sales in houses  within 150 feet of a vacant or abandoned property experienced a net loss of $7,627 in value. Properties within 150 to 300 feet experienced a loss of $6,819 and those within 300 to 450 feet experienced a loss of $3,542.</a:t>
            </a:r>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8</a:t>
            </a:fld>
            <a:endParaRPr lang="en-US"/>
          </a:p>
        </p:txBody>
      </p:sp>
    </p:spTree>
    <p:extLst>
      <p:ext uri="{BB962C8B-B14F-4D97-AF65-F5344CB8AC3E}">
        <p14:creationId xmlns:p14="http://schemas.microsoft.com/office/powerpoint/2010/main" val="109198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This chart represents the current system of private property abandonment in Michigan. </a:t>
            </a:r>
          </a:p>
          <a:p>
            <a:r>
              <a:rPr lang="en-US" dirty="0" smtClean="0">
                <a:ea typeface="ＭＳ Ｐゴシック" pitchFamily="34" charset="-128"/>
              </a:rPr>
              <a:t>First the private sector constructs and industrial or commercial property, then in the event that they private sector experiences some form of economic hardship they “walk away” from the structure and it is left as a vacant structure in the community.  If this structure is not sold or repurposed, as many are not, it becomes blighted and a threat to public safety.</a:t>
            </a:r>
          </a:p>
          <a:p>
            <a:r>
              <a:rPr lang="en-US" dirty="0" smtClean="0">
                <a:ea typeface="ＭＳ Ｐゴシック" pitchFamily="34" charset="-128"/>
              </a:rPr>
              <a:t>When a community becomes littered with these abandoned and blighted properties the local governments are left with the burden of eliminating these structures, and ultimately it is the general tax paying public that bear the cost of deconstruction.  Which sets in motion general blight and decline. </a:t>
            </a:r>
          </a:p>
          <a:p>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10</a:t>
            </a:fld>
            <a:endParaRPr lang="en-US"/>
          </a:p>
        </p:txBody>
      </p:sp>
    </p:spTree>
    <p:extLst>
      <p:ext uri="{BB962C8B-B14F-4D97-AF65-F5344CB8AC3E}">
        <p14:creationId xmlns:p14="http://schemas.microsoft.com/office/powerpoint/2010/main" val="97982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12</a:t>
            </a:fld>
            <a:endParaRPr lang="en-US"/>
          </a:p>
        </p:txBody>
      </p:sp>
    </p:spTree>
    <p:extLst>
      <p:ext uri="{BB962C8B-B14F-4D97-AF65-F5344CB8AC3E}">
        <p14:creationId xmlns:p14="http://schemas.microsoft.com/office/powerpoint/2010/main" val="202120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charset="-128"/>
                <a:cs typeface="ＭＳ Ｐゴシック" charset="-128"/>
              </a:rPr>
              <a:t>In the City of Trenton, Ohio, the VPROs requires owners of real property to register all property within 30 days of the vacancy and they are required to renew registration annually A registration fee is often collected to maintain and secure properties for a specific period of time. Properties owner are typically required to carry a minimum amount of insurance or to provide a minimum bonds or deposits. </a:t>
            </a:r>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14</a:t>
            </a:fld>
            <a:endParaRPr lang="en-US"/>
          </a:p>
        </p:txBody>
      </p:sp>
    </p:spTree>
    <p:extLst>
      <p:ext uri="{BB962C8B-B14F-4D97-AF65-F5344CB8AC3E}">
        <p14:creationId xmlns:p14="http://schemas.microsoft.com/office/powerpoint/2010/main" val="334187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The Department of Housing and Urban Development (HUD) is a federal government agency that was created in 1965, which aims to increase homeownership, support community development and increase access to affordable housing free from discrimination (HUD). </a:t>
            </a:r>
            <a:endParaRPr lang="en-US" dirty="0"/>
          </a:p>
        </p:txBody>
      </p:sp>
      <p:sp>
        <p:nvSpPr>
          <p:cNvPr id="5" name="Slide Number Placeholder 4"/>
          <p:cNvSpPr>
            <a:spLocks noGrp="1"/>
          </p:cNvSpPr>
          <p:nvPr>
            <p:ph type="sldNum" sz="quarter" idx="11"/>
          </p:nvPr>
        </p:nvSpPr>
        <p:spPr/>
        <p:txBody>
          <a:bodyPr/>
          <a:lstStyle/>
          <a:p>
            <a:pPr>
              <a:defRPr/>
            </a:pPr>
            <a:fld id="{356D9DA8-8F51-4F1D-AF27-B438AD50A65C}" type="slidenum">
              <a:rPr lang="en-US" smtClean="0"/>
              <a:pPr>
                <a:defRPr/>
              </a:pPr>
              <a:t>16</a:t>
            </a:fld>
            <a:endParaRPr lang="en-US"/>
          </a:p>
        </p:txBody>
      </p:sp>
    </p:spTree>
    <p:extLst>
      <p:ext uri="{BB962C8B-B14F-4D97-AF65-F5344CB8AC3E}">
        <p14:creationId xmlns:p14="http://schemas.microsoft.com/office/powerpoint/2010/main" val="31090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914400" y="1371600"/>
            <a:ext cx="7772400" cy="1143000"/>
          </a:xfrm>
        </p:spPr>
        <p:txBody>
          <a:bodyPr/>
          <a:lstStyle>
            <a:lvl1pPr>
              <a:defRPr sz="4000"/>
            </a:lvl1pPr>
          </a:lstStyle>
          <a:p>
            <a:r>
              <a:rPr lang="en-US" smtClean="0"/>
              <a:t>Click to edit Master title style</a:t>
            </a:r>
            <a:endParaRPr lang="en-US" dirty="0"/>
          </a:p>
        </p:txBody>
      </p:sp>
      <p:sp>
        <p:nvSpPr>
          <p:cNvPr id="76803" name="Rectangle 3"/>
          <p:cNvSpPr>
            <a:spLocks noGrp="1" noChangeArrowheads="1"/>
          </p:cNvSpPr>
          <p:nvPr>
            <p:ph type="subTitle" idx="1"/>
          </p:nvPr>
        </p:nvSpPr>
        <p:spPr>
          <a:xfrm>
            <a:off x="914400" y="3063240"/>
            <a:ext cx="7162800" cy="2590800"/>
          </a:xfrm>
        </p:spPr>
        <p:txBody>
          <a:bodyPr/>
          <a:lstStyle>
            <a:lvl1pPr marL="0" indent="0">
              <a:buFontTx/>
              <a:buNone/>
              <a:defRPr sz="2000" b="0"/>
            </a:lvl1pPr>
          </a:lstStyle>
          <a:p>
            <a:r>
              <a:rPr lang="en-US" smtClean="0"/>
              <a:t>Click to edit Master subtitle style</a:t>
            </a:r>
            <a:endParaRPr lang="en-US" dirty="0"/>
          </a:p>
        </p:txBody>
      </p:sp>
      <p:pic>
        <p:nvPicPr>
          <p:cNvPr id="6" name="Picture 5" descr="MSUwordmark-UOE-reverse-01.png"/>
          <p:cNvPicPr>
            <a:picLocks noChangeAspect="1"/>
          </p:cNvPicPr>
          <p:nvPr userDrawn="1"/>
        </p:nvPicPr>
        <p:blipFill>
          <a:blip r:embed="rId3" cstate="print"/>
          <a:srcRect/>
          <a:stretch>
            <a:fillRect/>
          </a:stretch>
        </p:blipFill>
        <p:spPr bwMode="auto">
          <a:xfrm>
            <a:off x="-46038" y="-100013"/>
            <a:ext cx="5029201" cy="914401"/>
          </a:xfrm>
          <a:prstGeom prst="rect">
            <a:avLst/>
          </a:prstGeom>
          <a:noFill/>
          <a:ln w="9525">
            <a:noFill/>
            <a:miter lim="800000"/>
            <a:headEnd/>
            <a:tailEnd/>
          </a:ln>
        </p:spPr>
      </p:pic>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76450" cy="358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09600"/>
            <a:ext cx="6076950" cy="358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733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733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87413" y="1600200"/>
            <a:ext cx="7327900" cy="4525963"/>
          </a:xfrm>
        </p:spPr>
        <p:txBody>
          <a:bodyPr/>
          <a:lstStyle/>
          <a:p>
            <a:pPr lvl="0"/>
            <a:endParaRPr lang="en-US" noProof="0" smtClean="0"/>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19100" y="3124200"/>
            <a:ext cx="8305800" cy="609600"/>
          </a:xfrm>
        </p:spPr>
        <p:txBody>
          <a:bodyPr/>
          <a:lstStyle>
            <a:lvl1pPr algn="ctr">
              <a:defRPr/>
            </a:lvl1pPr>
          </a:lstStyle>
          <a:p>
            <a:r>
              <a:rPr lang="en-US" dirty="0"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7338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7338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381000" y="609600"/>
            <a:ext cx="8305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2"/>
          <p:cNvSpPr>
            <a:spLocks noGrp="1" noChangeArrowheads="1"/>
          </p:cNvSpPr>
          <p:nvPr>
            <p:ph type="body" idx="1"/>
          </p:nvPr>
        </p:nvSpPr>
        <p:spPr bwMode="auto">
          <a:xfrm>
            <a:off x="1066800" y="1981200"/>
            <a:ext cx="7620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dt" sz="half" idx="2"/>
          </p:nvPr>
        </p:nvSpPr>
        <p:spPr bwMode="auto">
          <a:xfrm>
            <a:off x="10668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ea typeface="ＭＳ Ｐゴシック" pitchFamily="-110" charset="-128"/>
              </a:defRPr>
            </a:lvl1pPr>
          </a:lstStyle>
          <a:p>
            <a:pPr>
              <a:defRPr/>
            </a:pPr>
            <a:endParaRPr lang="en-US"/>
          </a:p>
        </p:txBody>
      </p:sp>
      <p:sp>
        <p:nvSpPr>
          <p:cNvPr id="1038" name="Rectangle 14"/>
          <p:cNvSpPr>
            <a:spLocks noGrp="1" noChangeArrowheads="1"/>
          </p:cNvSpPr>
          <p:nvPr>
            <p:ph type="ftr" sz="quarter" idx="3"/>
          </p:nvPr>
        </p:nvSpPr>
        <p:spPr bwMode="auto">
          <a:xfrm>
            <a:off x="5334000" y="6550025"/>
            <a:ext cx="35814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ea typeface="ＭＳ Ｐゴシック" pitchFamily="-110" charset="-128"/>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496"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 id="2147484497" r:id="rId14"/>
  </p:sldLayoutIdLst>
  <p:transition spd="med">
    <p:wipe/>
  </p:transition>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rgbClr val="476903"/>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0" fontAlgn="base" hangingPunct="0">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0" fontAlgn="base" hangingPunct="0">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0" fontAlgn="base" hangingPunct="0">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p:titleStyle>
    <p:bodyStyle>
      <a:lvl1pPr marL="342900" indent="-342900" algn="l" rtl="0" eaLnBrk="0" fontAlgn="base" hangingPunct="0">
        <a:spcBef>
          <a:spcPct val="20000"/>
        </a:spcBef>
        <a:spcAft>
          <a:spcPct val="0"/>
        </a:spcAft>
        <a:buChar char="•"/>
        <a:defRPr sz="2400">
          <a:solidFill>
            <a:srgbClr val="000000"/>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000">
          <a:solidFill>
            <a:srgbClr val="000000"/>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000000"/>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000000"/>
          </a:solidFill>
          <a:latin typeface="+mn-lt"/>
          <a:ea typeface="ＭＳ Ｐゴシック" pitchFamily="-110" charset="-128"/>
        </a:defRPr>
      </a:lvl4pPr>
      <a:lvl5pPr marL="2057400" indent="-228600" algn="l" rtl="0" eaLnBrk="0" fontAlgn="base" hangingPunct="0">
        <a:spcBef>
          <a:spcPct val="20000"/>
        </a:spcBef>
        <a:spcAft>
          <a:spcPct val="0"/>
        </a:spcAft>
        <a:buChar char="»"/>
        <a:defRPr sz="1400">
          <a:solidFill>
            <a:srgbClr val="000000"/>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ebook.com/pages/Private-Property-Abandonment/753304658021811"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http://www.cced.msu.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2738" y="1431918"/>
            <a:ext cx="8629162" cy="3416320"/>
          </a:xfrm>
        </p:spPr>
        <p:txBody>
          <a:bodyPr wrap="square">
            <a:spAutoFit/>
          </a:bodyPr>
          <a:lstStyle/>
          <a:p>
            <a:pPr algn="ctr" eaLnBrk="1" hangingPunct="1"/>
            <a:r>
              <a:rPr lang="en-US" sz="4800" dirty="0" smtClean="0">
                <a:ea typeface="ＭＳ Ｐゴシック" pitchFamily="34" charset="-128"/>
              </a:rPr>
              <a:t>Policies to Eliminate</a:t>
            </a:r>
            <a:br>
              <a:rPr lang="en-US" sz="4800" dirty="0" smtClean="0">
                <a:ea typeface="ＭＳ Ｐゴシック" pitchFamily="34" charset="-128"/>
              </a:rPr>
            </a:br>
            <a:r>
              <a:rPr lang="en-US" sz="4800" dirty="0" smtClean="0">
                <a:ea typeface="ＭＳ Ｐゴシック" pitchFamily="34" charset="-128"/>
              </a:rPr>
              <a:t> Private Property Abandonment in the United States</a:t>
            </a:r>
            <a:r>
              <a:rPr lang="en-US" sz="5400" dirty="0" smtClean="0">
                <a:ea typeface="ＭＳ Ｐゴシック" pitchFamily="34" charset="-128"/>
              </a:rPr>
              <a:t/>
            </a:r>
            <a:br>
              <a:rPr lang="en-US" sz="5400" dirty="0" smtClean="0">
                <a:ea typeface="ＭＳ Ｐゴシック" pitchFamily="34" charset="-128"/>
              </a:rPr>
            </a:br>
            <a:r>
              <a:rPr lang="en-US" sz="1800" dirty="0" smtClean="0">
                <a:ea typeface="ＭＳ Ｐゴシック" pitchFamily="34" charset="-128"/>
              </a:rPr>
              <a:t>for  </a:t>
            </a:r>
            <a:br>
              <a:rPr lang="en-US" sz="1800" dirty="0" smtClean="0">
                <a:ea typeface="ＭＳ Ｐゴシック" pitchFamily="34" charset="-128"/>
              </a:rPr>
            </a:br>
            <a:r>
              <a:rPr lang="en-US" sz="1800" dirty="0" smtClean="0">
                <a:ea typeface="ＭＳ Ｐゴシック" pitchFamily="34" charset="-128"/>
              </a:rPr>
              <a:t>52</a:t>
            </a:r>
            <a:r>
              <a:rPr lang="en-US" sz="1800" baseline="30000" dirty="0" smtClean="0">
                <a:ea typeface="ＭＳ Ｐゴシック" pitchFamily="34" charset="-128"/>
              </a:rPr>
              <a:t>nd</a:t>
            </a:r>
            <a:r>
              <a:rPr lang="en-US" sz="1800" dirty="0" smtClean="0">
                <a:ea typeface="ＭＳ Ｐゴシック" pitchFamily="34" charset="-128"/>
              </a:rPr>
              <a:t> International Making Cities Livable Conference </a:t>
            </a:r>
            <a:br>
              <a:rPr lang="en-US" sz="1800" dirty="0" smtClean="0">
                <a:ea typeface="ＭＳ Ｐゴシック" pitchFamily="34" charset="-128"/>
              </a:rPr>
            </a:br>
            <a:r>
              <a:rPr lang="en-US" sz="1800" dirty="0" smtClean="0">
                <a:ea typeface="ＭＳ Ｐゴシック" pitchFamily="34" charset="-128"/>
              </a:rPr>
              <a:t>Bristol, United Kingdom</a:t>
            </a:r>
            <a:br>
              <a:rPr lang="en-US" sz="1800" dirty="0" smtClean="0">
                <a:ea typeface="ＭＳ Ｐゴシック" pitchFamily="34" charset="-128"/>
              </a:rPr>
            </a:br>
            <a:r>
              <a:rPr lang="en-US" sz="1800" dirty="0" smtClean="0">
                <a:ea typeface="ＭＳ Ｐゴシック" pitchFamily="34" charset="-128"/>
              </a:rPr>
              <a:t>June 29 – July 3, 2015</a:t>
            </a:r>
          </a:p>
        </p:txBody>
      </p:sp>
      <p:sp>
        <p:nvSpPr>
          <p:cNvPr id="4099" name="Subtitle 2"/>
          <p:cNvSpPr>
            <a:spLocks noGrp="1"/>
          </p:cNvSpPr>
          <p:nvPr>
            <p:ph type="subTitle" idx="1"/>
          </p:nvPr>
        </p:nvSpPr>
        <p:spPr>
          <a:xfrm>
            <a:off x="2007129" y="4994431"/>
            <a:ext cx="5637742" cy="1542595"/>
          </a:xfrm>
        </p:spPr>
        <p:txBody>
          <a:bodyPr/>
          <a:lstStyle/>
          <a:p>
            <a:pPr eaLnBrk="1" hangingPunct="1">
              <a:lnSpc>
                <a:spcPct val="80000"/>
              </a:lnSpc>
            </a:pPr>
            <a:endParaRPr lang="en-US" sz="1800" dirty="0">
              <a:solidFill>
                <a:schemeClr val="tx1"/>
              </a:solidFill>
              <a:ea typeface="ＭＳ Ｐゴシック" pitchFamily="34" charset="-128"/>
            </a:endParaRPr>
          </a:p>
          <a:p>
            <a:pPr algn="ctr">
              <a:defRPr/>
            </a:pPr>
            <a:r>
              <a:rPr lang="en-US" sz="1800" dirty="0" smtClean="0"/>
              <a:t>Rex </a:t>
            </a:r>
            <a:r>
              <a:rPr lang="en-US" sz="1800" dirty="0" err="1" smtClean="0"/>
              <a:t>LaMore</a:t>
            </a:r>
            <a:r>
              <a:rPr lang="en-US" sz="1800" dirty="0" smtClean="0"/>
              <a:t> Ph.D.</a:t>
            </a:r>
          </a:p>
          <a:p>
            <a:pPr algn="ctr"/>
            <a:r>
              <a:rPr lang="en-US" sz="1800" dirty="0" err="1" smtClean="0"/>
              <a:t>Mengqiu</a:t>
            </a:r>
            <a:r>
              <a:rPr lang="en-US" sz="1800" dirty="0" smtClean="0"/>
              <a:t> Wu MSU MURP </a:t>
            </a:r>
          </a:p>
          <a:p>
            <a:pPr algn="ctr"/>
            <a:r>
              <a:rPr lang="en-US" sz="1800" dirty="0" smtClean="0"/>
              <a:t>Center for Community and Economic Development</a:t>
            </a:r>
          </a:p>
          <a:p>
            <a:pPr algn="ctr">
              <a:defRPr/>
            </a:pPr>
            <a:r>
              <a:rPr lang="en-US" sz="1800" dirty="0" smtClean="0"/>
              <a:t>Michigan State University </a:t>
            </a:r>
          </a:p>
          <a:p>
            <a:pPr eaLnBrk="1" hangingPunct="1">
              <a:lnSpc>
                <a:spcPct val="80000"/>
              </a:lnSpc>
            </a:pPr>
            <a:endParaRPr lang="en-US" b="1" dirty="0" smtClean="0">
              <a:solidFill>
                <a:schemeClr val="tx1"/>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8" y="685800"/>
            <a:ext cx="8229600" cy="646331"/>
          </a:xfrm>
          <a:prstGeom prst="rect">
            <a:avLst/>
          </a:prstGeom>
        </p:spPr>
        <p:txBody>
          <a:bodyPr wrap="square">
            <a:spAutoFit/>
          </a:bodyPr>
          <a:lstStyle/>
          <a:p>
            <a:pPr algn="ctr"/>
            <a:r>
              <a:rPr lang="en-US" sz="3600" b="1" dirty="0" smtClean="0">
                <a:solidFill>
                  <a:srgbClr val="11660C"/>
                </a:solidFill>
                <a:effectLst>
                  <a:outerShdw blurRad="38100" dist="38100" dir="2700000" algn="tl">
                    <a:srgbClr val="000000">
                      <a:alpha val="43137"/>
                    </a:srgbClr>
                  </a:outerShdw>
                </a:effectLst>
              </a:rPr>
              <a:t>Current system of abandonment</a:t>
            </a:r>
          </a:p>
        </p:txBody>
      </p:sp>
      <p:graphicFrame>
        <p:nvGraphicFramePr>
          <p:cNvPr id="6" name="Diagram 5"/>
          <p:cNvGraphicFramePr/>
          <p:nvPr>
            <p:extLst>
              <p:ext uri="{D42A27DB-BD31-4B8C-83A1-F6EECF244321}">
                <p14:modId xmlns:p14="http://schemas.microsoft.com/office/powerpoint/2010/main" val="1490319431"/>
              </p:ext>
            </p:extLst>
          </p:nvPr>
        </p:nvGraphicFramePr>
        <p:xfrm>
          <a:off x="306179" y="1465771"/>
          <a:ext cx="8390965" cy="4325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98206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914400" y="1992085"/>
            <a:ext cx="7162800" cy="3842657"/>
          </a:xfrm>
          <a:prstGeom prst="rect">
            <a:avLst/>
          </a:prstGeom>
        </p:spPr>
        <p:txBody>
          <a:bodyPr/>
          <a:lstStyle>
            <a:lvl1pPr marL="342900" indent="-342900" algn="l" rtl="0" eaLnBrk="0" fontAlgn="base" hangingPunct="0">
              <a:spcBef>
                <a:spcPct val="20000"/>
              </a:spcBef>
              <a:spcAft>
                <a:spcPct val="0"/>
              </a:spcAft>
              <a:buChar char="•"/>
              <a:defRPr sz="2400">
                <a:solidFill>
                  <a:srgbClr val="000000"/>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000">
                <a:solidFill>
                  <a:srgbClr val="000000"/>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000000"/>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000000"/>
                </a:solidFill>
                <a:latin typeface="+mn-lt"/>
                <a:ea typeface="ＭＳ Ｐゴシック" pitchFamily="-110" charset="-128"/>
              </a:defRPr>
            </a:lvl4pPr>
            <a:lvl5pPr marL="2057400" indent="-228600" algn="l" rtl="0" eaLnBrk="0" fontAlgn="base" hangingPunct="0">
              <a:spcBef>
                <a:spcPct val="20000"/>
              </a:spcBef>
              <a:spcAft>
                <a:spcPct val="0"/>
              </a:spcAft>
              <a:buChar char="»"/>
              <a:defRPr sz="1400">
                <a:solidFill>
                  <a:srgbClr val="000000"/>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a:lstStyle>
          <a:p>
            <a:pPr algn="ctr"/>
            <a:r>
              <a:rPr lang="en-US" sz="3200" kern="0" smtClean="0">
                <a:ea typeface="ＭＳ Ｐゴシック" pitchFamily="34" charset="-128"/>
              </a:rPr>
              <a:t>“The owner of blighted property is morally blameworthy in a way that the owner of non-blighted property is not, namely because the owner of blighted property is imposing harm on neighboring properties” (Eagle, 2007)</a:t>
            </a:r>
          </a:p>
          <a:p>
            <a:endParaRPr lang="en-US" kern="0" dirty="0"/>
          </a:p>
        </p:txBody>
      </p:sp>
    </p:spTree>
    <p:extLst>
      <p:ext uri="{BB962C8B-B14F-4D97-AF65-F5344CB8AC3E}">
        <p14:creationId xmlns:p14="http://schemas.microsoft.com/office/powerpoint/2010/main" val="307773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8872"/>
            <a:ext cx="9144000" cy="1138773"/>
          </a:xfrm>
          <a:prstGeom prst="rect">
            <a:avLst/>
          </a:prstGeom>
          <a:noFill/>
        </p:spPr>
        <p:txBody>
          <a:bodyPr wrap="square" rtlCol="0">
            <a:spAutoFit/>
          </a:bodyPr>
          <a:lstStyle/>
          <a:p>
            <a:pPr algn="ctr"/>
            <a:r>
              <a:rPr lang="en-US" sz="3600" b="1" dirty="0" smtClean="0">
                <a:solidFill>
                  <a:srgbClr val="006600"/>
                </a:solidFill>
                <a:effectLst>
                  <a:outerShdw blurRad="38100" dist="38100" dir="2700000" algn="tl">
                    <a:srgbClr val="000000">
                      <a:alpha val="43137"/>
                    </a:srgbClr>
                  </a:outerShdw>
                </a:effectLst>
              </a:rPr>
              <a:t>Summary of our current situation</a:t>
            </a:r>
          </a:p>
          <a:p>
            <a:pPr algn="ctr"/>
            <a:endParaRPr lang="en-US" sz="3200" b="1" dirty="0" smtClean="0">
              <a:solidFill>
                <a:srgbClr val="006600"/>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457200" y="1730375"/>
            <a:ext cx="8229600" cy="4975225"/>
          </a:xfrm>
          <a:prstGeom prst="rect">
            <a:avLst/>
          </a:prstGeom>
        </p:spPr>
        <p:txBody>
          <a:bodyPr/>
          <a:lstStyle/>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rPr>
              <a:t>Legacy communities have a </a:t>
            </a:r>
            <a:r>
              <a:rPr kumimoji="0" lang="en-US" b="1" i="0" u="none" strike="noStrike" kern="0" cap="none" spc="0" normalizeH="0" baseline="0" noProof="0" dirty="0" smtClean="0">
                <a:ln>
                  <a:noFill/>
                </a:ln>
                <a:solidFill>
                  <a:srgbClr val="000000"/>
                </a:solidFill>
                <a:effectLst/>
                <a:uLnTx/>
                <a:uFillTx/>
                <a:latin typeface="+mn-lt"/>
                <a:cs typeface="ＭＳ Ｐゴシック" pitchFamily="-110" charset="-128"/>
              </a:rPr>
              <a:t>considerable amount of PRIVATE abandoned property</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rPr>
              <a:t>The abandonment is the result </a:t>
            </a:r>
            <a:r>
              <a:rPr kumimoji="0" lang="en-US" b="1" i="0" u="none" strike="noStrike" kern="0" cap="none" spc="0" normalizeH="0" baseline="0" noProof="0" dirty="0" smtClean="0">
                <a:ln>
                  <a:noFill/>
                </a:ln>
                <a:solidFill>
                  <a:srgbClr val="000000"/>
                </a:solidFill>
                <a:effectLst/>
                <a:uLnTx/>
                <a:uFillTx/>
                <a:latin typeface="+mn-lt"/>
                <a:cs typeface="ＭＳ Ｐゴシック" pitchFamily="-110" charset="-128"/>
              </a:rPr>
              <a:t>of current policies that encourages</a:t>
            </a:r>
            <a:r>
              <a:rPr kumimoji="0" lang="en-US" b="1" i="0" u="none" strike="noStrike" kern="0" cap="none" spc="0" normalizeH="0" noProof="0" dirty="0" smtClean="0">
                <a:ln>
                  <a:noFill/>
                </a:ln>
                <a:solidFill>
                  <a:srgbClr val="000000"/>
                </a:solidFill>
                <a:effectLst/>
                <a:uLnTx/>
                <a:uFillTx/>
                <a:latin typeface="+mn-lt"/>
                <a:cs typeface="ＭＳ Ｐゴシック" pitchFamily="-110" charset="-128"/>
              </a:rPr>
              <a:t> </a:t>
            </a:r>
            <a:r>
              <a:rPr kumimoji="0" lang="en-US" b="1" i="0" u="none" strike="noStrike" kern="0" cap="none" spc="0" normalizeH="0" baseline="0" noProof="0" dirty="0" smtClean="0">
                <a:ln>
                  <a:noFill/>
                </a:ln>
                <a:solidFill>
                  <a:srgbClr val="000000"/>
                </a:solidFill>
                <a:effectLst/>
                <a:uLnTx/>
                <a:uFillTx/>
                <a:latin typeface="+mn-lt"/>
                <a:cs typeface="ＭＳ Ｐゴシック" pitchFamily="-110" charset="-128"/>
              </a:rPr>
              <a:t>property owners</a:t>
            </a:r>
            <a:r>
              <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rPr>
              <a:t> to literally “walk away” from their parcels</a:t>
            </a:r>
          </a:p>
          <a:p>
            <a:pPr marL="342900" indent="-342900" eaLnBrk="0" hangingPunct="0">
              <a:spcBef>
                <a:spcPts val="1800"/>
              </a:spcBef>
              <a:buFontTx/>
              <a:buChar char="•"/>
              <a:defRPr/>
            </a:pPr>
            <a:r>
              <a:rPr lang="en-US" b="1" kern="0" dirty="0" smtClean="0">
                <a:solidFill>
                  <a:srgbClr val="000000"/>
                </a:solidFill>
                <a:latin typeface="+mn-lt"/>
                <a:cs typeface="ＭＳ Ｐゴシック" pitchFamily="-110" charset="-128"/>
              </a:rPr>
              <a:t>Abandonment and blight set </a:t>
            </a:r>
            <a:r>
              <a:rPr lang="en-US" b="1" kern="0" dirty="0">
                <a:solidFill>
                  <a:srgbClr val="000000"/>
                </a:solidFill>
                <a:latin typeface="+mn-lt"/>
                <a:cs typeface="ＭＳ Ｐゴシック" pitchFamily="-110" charset="-128"/>
              </a:rPr>
              <a:t>in motion </a:t>
            </a:r>
            <a:r>
              <a:rPr lang="en-US" b="1" kern="0" dirty="0" smtClean="0">
                <a:solidFill>
                  <a:srgbClr val="000000"/>
                </a:solidFill>
                <a:latin typeface="+mn-lt"/>
                <a:cs typeface="ＭＳ Ｐゴシック" pitchFamily="-110" charset="-128"/>
              </a:rPr>
              <a:t>negative social </a:t>
            </a:r>
            <a:r>
              <a:rPr lang="en-US" b="1" kern="0" dirty="0">
                <a:solidFill>
                  <a:srgbClr val="000000"/>
                </a:solidFill>
                <a:latin typeface="+mn-lt"/>
                <a:cs typeface="ＭＳ Ｐゴシック" pitchFamily="-110" charset="-128"/>
              </a:rPr>
              <a:t>and economic consequences</a:t>
            </a:r>
            <a:r>
              <a:rPr lang="en-US" kern="0" dirty="0">
                <a:solidFill>
                  <a:srgbClr val="000000"/>
                </a:solidFill>
                <a:latin typeface="+mn-lt"/>
                <a:cs typeface="ＭＳ Ｐゴシック" pitchFamily="-110" charset="-128"/>
              </a:rPr>
              <a:t> that lead to concentrated poverty, disinvestment and limited </a:t>
            </a:r>
            <a:r>
              <a:rPr lang="en-US" kern="0" dirty="0" smtClean="0">
                <a:solidFill>
                  <a:srgbClr val="000000"/>
                </a:solidFill>
                <a:latin typeface="+mn-lt"/>
                <a:cs typeface="ＭＳ Ｐゴシック" pitchFamily="-110" charset="-128"/>
              </a:rPr>
              <a:t>opportunities…..which add additional burdens to public entities </a:t>
            </a:r>
            <a:endParaRPr lang="en-US" kern="0" dirty="0">
              <a:solidFill>
                <a:srgbClr val="000000"/>
              </a:solidFill>
              <a:latin typeface="+mn-lt"/>
              <a:cs typeface="ＭＳ Ｐゴシック" pitchFamily="-110" charset="-128"/>
            </a:endParaRP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rPr>
              <a:t>Private Property</a:t>
            </a:r>
            <a:r>
              <a:rPr kumimoji="0" lang="en-US" b="0" i="0" u="none" strike="noStrike" kern="0" cap="none" spc="0" normalizeH="0" noProof="0" dirty="0" smtClean="0">
                <a:ln>
                  <a:noFill/>
                </a:ln>
                <a:solidFill>
                  <a:srgbClr val="000000"/>
                </a:solidFill>
                <a:effectLst/>
                <a:uLnTx/>
                <a:uFillTx/>
                <a:latin typeface="+mn-lt"/>
                <a:cs typeface="ＭＳ Ｐゴシック" pitchFamily="-110" charset="-128"/>
              </a:rPr>
              <a:t> a</a:t>
            </a:r>
            <a:r>
              <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rPr>
              <a:t>bandonment places </a:t>
            </a:r>
            <a:r>
              <a:rPr kumimoji="0" lang="en-US" b="1" i="0" u="none" strike="noStrike" kern="0" cap="none" spc="0" normalizeH="0" baseline="0" noProof="0" dirty="0" smtClean="0">
                <a:ln>
                  <a:noFill/>
                </a:ln>
                <a:solidFill>
                  <a:srgbClr val="000000"/>
                </a:solidFill>
                <a:effectLst/>
                <a:uLnTx/>
                <a:uFillTx/>
                <a:latin typeface="+mn-lt"/>
                <a:cs typeface="ＭＳ Ｐゴシック" pitchFamily="-110" charset="-128"/>
              </a:rPr>
              <a:t>unsustainable financial burdens on public resources/institutions </a:t>
            </a:r>
            <a:r>
              <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rPr>
              <a:t>and </a:t>
            </a:r>
            <a:r>
              <a:rPr kumimoji="0" lang="en-US" b="1" i="0" u="none" strike="noStrike" kern="0" cap="none" spc="0" normalizeH="0" baseline="0" noProof="0" dirty="0" smtClean="0">
                <a:ln>
                  <a:noFill/>
                </a:ln>
                <a:solidFill>
                  <a:srgbClr val="000000"/>
                </a:solidFill>
                <a:effectLst/>
                <a:uLnTx/>
                <a:uFillTx/>
                <a:latin typeface="+mn-lt"/>
                <a:cs typeface="ＭＳ Ｐゴシック" pitchFamily="-110" charset="-128"/>
              </a:rPr>
              <a:t>reduces</a:t>
            </a:r>
            <a:r>
              <a:rPr kumimoji="0" lang="en-US" b="1" i="0" u="none" strike="noStrike" kern="0" cap="none" spc="0" normalizeH="0" noProof="0" dirty="0" smtClean="0">
                <a:ln>
                  <a:noFill/>
                </a:ln>
                <a:solidFill>
                  <a:srgbClr val="000000"/>
                </a:solidFill>
                <a:effectLst/>
                <a:uLnTx/>
                <a:uFillTx/>
                <a:latin typeface="+mn-lt"/>
                <a:cs typeface="ＭＳ Ｐゴシック" pitchFamily="-110" charset="-128"/>
              </a:rPr>
              <a:t> </a:t>
            </a:r>
            <a:r>
              <a:rPr kumimoji="0" lang="en-US" b="0" i="0" u="none" strike="noStrike" kern="0" cap="none" spc="0" normalizeH="0" noProof="0" dirty="0" smtClean="0">
                <a:ln>
                  <a:noFill/>
                </a:ln>
                <a:solidFill>
                  <a:srgbClr val="000000"/>
                </a:solidFill>
                <a:effectLst/>
                <a:uLnTx/>
                <a:uFillTx/>
                <a:latin typeface="+mn-lt"/>
                <a:cs typeface="ＭＳ Ｐゴシック" pitchFamily="-110" charset="-128"/>
              </a:rPr>
              <a:t>the available </a:t>
            </a:r>
            <a:r>
              <a:rPr kumimoji="0" lang="en-US" b="1" i="0" u="none" strike="noStrike" kern="0" cap="none" spc="0" normalizeH="0" noProof="0" dirty="0" smtClean="0">
                <a:ln>
                  <a:noFill/>
                </a:ln>
                <a:solidFill>
                  <a:srgbClr val="000000"/>
                </a:solidFill>
                <a:effectLst/>
                <a:uLnTx/>
                <a:uFillTx/>
                <a:latin typeface="+mn-lt"/>
                <a:cs typeface="ＭＳ Ｐゴシック" pitchFamily="-110" charset="-128"/>
              </a:rPr>
              <a:t>financial resources critical public investments.</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lang="en-US" kern="0" baseline="0" dirty="0" smtClean="0">
                <a:solidFill>
                  <a:srgbClr val="000000"/>
                </a:solidFill>
                <a:latin typeface="+mn-lt"/>
                <a:cs typeface="ＭＳ Ｐゴシック" pitchFamily="-110" charset="-128"/>
              </a:rPr>
              <a:t>Blight</a:t>
            </a:r>
            <a:r>
              <a:rPr lang="en-US" kern="0" dirty="0" smtClean="0">
                <a:solidFill>
                  <a:srgbClr val="000000"/>
                </a:solidFill>
                <a:latin typeface="+mn-lt"/>
                <a:cs typeface="ＭＳ Ｐゴシック" pitchFamily="-110" charset="-128"/>
              </a:rPr>
              <a:t> and the demolition of abandoned structures </a:t>
            </a:r>
            <a:r>
              <a:rPr lang="en-US" b="1" kern="0" dirty="0" smtClean="0">
                <a:solidFill>
                  <a:srgbClr val="000000"/>
                </a:solidFill>
                <a:latin typeface="+mn-lt"/>
                <a:cs typeface="ＭＳ Ｐゴシック" pitchFamily="-110" charset="-128"/>
              </a:rPr>
              <a:t>increases landfill pressure, consumes natural resources and exposures hazardous materials</a:t>
            </a:r>
            <a:endParaRPr kumimoji="0" lang="en-US" b="1" i="0" u="none" strike="noStrike" kern="0" cap="none" spc="0" normalizeH="0" baseline="0" noProof="0" dirty="0" smtClean="0">
              <a:ln>
                <a:noFill/>
              </a:ln>
              <a:solidFill>
                <a:srgbClr val="000000"/>
              </a:solidFill>
              <a:effectLst/>
              <a:uLnTx/>
              <a:uFillTx/>
              <a:latin typeface="+mn-lt"/>
              <a:cs typeface="ＭＳ Ｐゴシック" pitchFamily="-110"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cstate="print"/>
          <a:srcRect/>
          <a:stretch>
            <a:fillRect/>
          </a:stretch>
        </p:blipFill>
        <p:spPr bwMode="auto">
          <a:xfrm>
            <a:off x="2133601" y="908623"/>
            <a:ext cx="6834554" cy="5585309"/>
          </a:xfrm>
          <a:prstGeom prst="rect">
            <a:avLst/>
          </a:prstGeom>
          <a:noFill/>
          <a:ln w="9525">
            <a:noFill/>
            <a:miter lim="800000"/>
            <a:headEnd/>
            <a:tailEnd/>
          </a:ln>
        </p:spPr>
      </p:pic>
      <p:sp>
        <p:nvSpPr>
          <p:cNvPr id="2" name="TextBox 1"/>
          <p:cNvSpPr txBox="1"/>
          <p:nvPr/>
        </p:nvSpPr>
        <p:spPr>
          <a:xfrm>
            <a:off x="0" y="385685"/>
            <a:ext cx="9144000" cy="584775"/>
          </a:xfrm>
          <a:prstGeom prst="rect">
            <a:avLst/>
          </a:prstGeom>
          <a:noFill/>
        </p:spPr>
        <p:txBody>
          <a:bodyPr wrap="square" rtlCol="0">
            <a:spAutoFit/>
          </a:bodyPr>
          <a:lstStyle/>
          <a:p>
            <a:pPr algn="ctr"/>
            <a:r>
              <a:rPr lang="en-US" sz="3200" b="1" dirty="0" err="1" smtClean="0">
                <a:solidFill>
                  <a:srgbClr val="006600"/>
                </a:solidFill>
                <a:effectLst>
                  <a:outerShdw blurRad="38100" dist="38100" dir="2700000" algn="tl">
                    <a:srgbClr val="000000">
                      <a:alpha val="43137"/>
                    </a:srgbClr>
                  </a:outerShdw>
                </a:effectLst>
              </a:rPr>
              <a:t>Domicology</a:t>
            </a:r>
            <a:endParaRPr lang="en-US" sz="3200" b="1" dirty="0" smtClean="0">
              <a:solidFill>
                <a:srgbClr val="006600"/>
              </a:solidFill>
              <a:effectLst>
                <a:outerShdw blurRad="38100" dist="38100" dir="2700000" algn="tl">
                  <a:srgbClr val="000000">
                    <a:alpha val="43137"/>
                  </a:srgbClr>
                </a:outerShdw>
              </a:effectLst>
            </a:endParaRPr>
          </a:p>
        </p:txBody>
      </p:sp>
      <p:cxnSp>
        <p:nvCxnSpPr>
          <p:cNvPr id="6" name="Straight Arrow Connector 5"/>
          <p:cNvCxnSpPr/>
          <p:nvPr/>
        </p:nvCxnSpPr>
        <p:spPr bwMode="auto">
          <a:xfrm flipV="1">
            <a:off x="1427018" y="4738255"/>
            <a:ext cx="360218" cy="401781"/>
          </a:xfrm>
          <a:prstGeom prst="straightConnector1">
            <a:avLst/>
          </a:prstGeom>
          <a:noFill/>
          <a:ln w="9525" cap="flat" cmpd="sng" algn="ctr">
            <a:noFill/>
            <a:prstDash val="solid"/>
            <a:round/>
            <a:headEnd type="none" w="med" len="med"/>
            <a:tailEnd type="triangle"/>
          </a:ln>
          <a:effectLst/>
        </p:spPr>
      </p:cxnSp>
      <p:cxnSp>
        <p:nvCxnSpPr>
          <p:cNvPr id="8" name="Straight Arrow Connector 7"/>
          <p:cNvCxnSpPr/>
          <p:nvPr/>
        </p:nvCxnSpPr>
        <p:spPr bwMode="auto">
          <a:xfrm flipH="1">
            <a:off x="2161309" y="5140036"/>
            <a:ext cx="318655" cy="678873"/>
          </a:xfrm>
          <a:prstGeom prst="straightConnector1">
            <a:avLst/>
          </a:prstGeom>
          <a:noFill/>
          <a:ln w="9525" cap="flat" cmpd="sng" algn="ctr">
            <a:noFill/>
            <a:prstDash val="solid"/>
            <a:round/>
            <a:headEnd type="none" w="med" len="med"/>
            <a:tailEnd type="triangle"/>
          </a:ln>
          <a:effectLst/>
        </p:spPr>
      </p:cxnSp>
      <p:cxnSp>
        <p:nvCxnSpPr>
          <p:cNvPr id="10" name="Straight Arrow Connector 9"/>
          <p:cNvCxnSpPr/>
          <p:nvPr/>
        </p:nvCxnSpPr>
        <p:spPr bwMode="auto">
          <a:xfrm flipH="1" flipV="1">
            <a:off x="-429491" y="6026727"/>
            <a:ext cx="2369127" cy="69273"/>
          </a:xfrm>
          <a:prstGeom prst="straightConnector1">
            <a:avLst/>
          </a:prstGeom>
          <a:noFill/>
          <a:ln w="9525" cap="flat" cmpd="sng" algn="ctr">
            <a:noFill/>
            <a:prstDash val="solid"/>
            <a:round/>
            <a:headEnd type="none" w="med" len="med"/>
            <a:tailEnd type="triangle"/>
          </a:ln>
          <a:effectLst/>
        </p:spPr>
      </p:cxnSp>
      <p:cxnSp>
        <p:nvCxnSpPr>
          <p:cNvPr id="14" name="Straight Arrow Connector 13"/>
          <p:cNvCxnSpPr/>
          <p:nvPr/>
        </p:nvCxnSpPr>
        <p:spPr bwMode="auto">
          <a:xfrm flipH="1" flipV="1">
            <a:off x="1593273" y="3851564"/>
            <a:ext cx="41563" cy="142011"/>
          </a:xfrm>
          <a:prstGeom prst="straightConnector1">
            <a:avLst/>
          </a:prstGeom>
          <a:noFill/>
          <a:ln w="9525" cap="flat" cmpd="sng" algn="ctr">
            <a:noFill/>
            <a:prstDash val="solid"/>
            <a:round/>
            <a:headEnd type="none" w="med" len="med"/>
            <a:tailEnd type="triangle"/>
          </a:ln>
          <a:effectLst/>
        </p:spPr>
      </p:cxnSp>
      <p:sp>
        <p:nvSpPr>
          <p:cNvPr id="18" name="Right Arrow 17"/>
          <p:cNvSpPr/>
          <p:nvPr/>
        </p:nvSpPr>
        <p:spPr bwMode="auto">
          <a:xfrm>
            <a:off x="1593273" y="3699164"/>
            <a:ext cx="1080654" cy="340129"/>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25" name="Up Arrow 24"/>
          <p:cNvSpPr/>
          <p:nvPr/>
        </p:nvSpPr>
        <p:spPr bwMode="auto">
          <a:xfrm>
            <a:off x="1634836" y="5479472"/>
            <a:ext cx="1724891" cy="616528"/>
          </a:xfrm>
          <a:prstGeom prst="upArrow">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48" charset="0"/>
            </a:endParaRPr>
          </a:p>
        </p:txBody>
      </p:sp>
      <p:sp>
        <p:nvSpPr>
          <p:cNvPr id="5" name="TextBox 4"/>
          <p:cNvSpPr txBox="1"/>
          <p:nvPr/>
        </p:nvSpPr>
        <p:spPr>
          <a:xfrm>
            <a:off x="175580" y="1315919"/>
            <a:ext cx="2274543" cy="5355312"/>
          </a:xfrm>
          <a:prstGeom prst="rect">
            <a:avLst/>
          </a:prstGeom>
          <a:noFill/>
        </p:spPr>
        <p:txBody>
          <a:bodyPr wrap="square" rtlCol="0">
            <a:spAutoFit/>
          </a:bodyPr>
          <a:lstStyle/>
          <a:p>
            <a:r>
              <a:rPr lang="en-US" b="1" i="1" dirty="0" err="1"/>
              <a:t>Domicology</a:t>
            </a:r>
            <a:r>
              <a:rPr lang="en-US" dirty="0"/>
              <a:t> is defined as: “The study of policies and practices of human structural abandonment</a:t>
            </a:r>
            <a:r>
              <a:rPr lang="en-US" dirty="0" smtClean="0"/>
              <a:t>”.</a:t>
            </a:r>
          </a:p>
          <a:p>
            <a:endParaRPr lang="en-US" dirty="0"/>
          </a:p>
          <a:p>
            <a:r>
              <a:rPr lang="en-US" dirty="0"/>
              <a:t>Coined as the study of “</a:t>
            </a:r>
            <a:r>
              <a:rPr lang="en-US" i="1" dirty="0"/>
              <a:t>DOMICOLOGY”, </a:t>
            </a:r>
            <a:r>
              <a:rPr lang="en-US" dirty="0"/>
              <a:t> the research team in collaboration with the </a:t>
            </a:r>
            <a:r>
              <a:rPr lang="en-US" dirty="0" err="1"/>
              <a:t>Domicology</a:t>
            </a:r>
            <a:r>
              <a:rPr lang="en-US" dirty="0"/>
              <a:t> Advisory Committee (DAC) proposes to examine the continuum of structural </a:t>
            </a:r>
            <a:r>
              <a:rPr lang="en-US" dirty="0" smtClean="0"/>
              <a:t>abandonment.</a:t>
            </a:r>
            <a:endParaRPr lang="en-US" dirty="0"/>
          </a:p>
          <a:p>
            <a:endParaRPr lang="en-US" dirty="0"/>
          </a:p>
        </p:txBody>
      </p:sp>
    </p:spTree>
    <p:extLst>
      <p:ext uri="{BB962C8B-B14F-4D97-AF65-F5344CB8AC3E}">
        <p14:creationId xmlns:p14="http://schemas.microsoft.com/office/powerpoint/2010/main" val="130796205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86897"/>
            <a:ext cx="9144000" cy="1200329"/>
          </a:xfrm>
          <a:prstGeom prst="rect">
            <a:avLst/>
          </a:prstGeom>
          <a:noFill/>
        </p:spPr>
        <p:txBody>
          <a:bodyPr wrap="square" rtlCol="0">
            <a:spAutoFit/>
          </a:bodyPr>
          <a:lstStyle/>
          <a:p>
            <a:pPr algn="ctr"/>
            <a:r>
              <a:rPr lang="en-US" sz="3600" b="1" dirty="0">
                <a:solidFill>
                  <a:srgbClr val="11660C"/>
                </a:solidFill>
                <a:effectLst>
                  <a:outerShdw blurRad="38100" dist="38100" dir="2700000" algn="tl">
                    <a:srgbClr val="000000">
                      <a:alpha val="43137"/>
                    </a:srgbClr>
                  </a:outerShdw>
                </a:effectLst>
              </a:rPr>
              <a:t>Current Practice in Removing </a:t>
            </a:r>
            <a:br>
              <a:rPr lang="en-US" sz="3600" b="1" dirty="0">
                <a:solidFill>
                  <a:srgbClr val="11660C"/>
                </a:solidFill>
                <a:effectLst>
                  <a:outerShdw blurRad="38100" dist="38100" dir="2700000" algn="tl">
                    <a:srgbClr val="000000">
                      <a:alpha val="43137"/>
                    </a:srgbClr>
                  </a:outerShdw>
                </a:effectLst>
              </a:rPr>
            </a:br>
            <a:r>
              <a:rPr lang="en-US" sz="3600" b="1" dirty="0">
                <a:solidFill>
                  <a:srgbClr val="11660C"/>
                </a:solidFill>
                <a:effectLst>
                  <a:outerShdw blurRad="38100" dist="38100" dir="2700000" algn="tl">
                    <a:srgbClr val="000000">
                      <a:alpha val="43137"/>
                    </a:srgbClr>
                  </a:outerShdw>
                </a:effectLst>
              </a:rPr>
              <a:t>Abandoned Structures</a:t>
            </a:r>
            <a:endParaRPr lang="en-US" sz="3200" b="1" dirty="0" smtClean="0">
              <a:solidFill>
                <a:srgbClr val="006600"/>
              </a:solidFill>
              <a:effectLst>
                <a:outerShdw blurRad="38100" dist="38100" dir="2700000" algn="tl">
                  <a:srgbClr val="000000">
                    <a:alpha val="43137"/>
                  </a:srgbClr>
                </a:outerShdw>
              </a:effectLst>
            </a:endParaRPr>
          </a:p>
        </p:txBody>
      </p:sp>
      <p:sp>
        <p:nvSpPr>
          <p:cNvPr id="4" name="TextBox 3"/>
          <p:cNvSpPr txBox="1"/>
          <p:nvPr/>
        </p:nvSpPr>
        <p:spPr>
          <a:xfrm>
            <a:off x="381000" y="1519535"/>
            <a:ext cx="5979886" cy="461665"/>
          </a:xfrm>
          <a:prstGeom prst="rect">
            <a:avLst/>
          </a:prstGeom>
          <a:noFill/>
        </p:spPr>
        <p:txBody>
          <a:bodyPr wrap="square" rtlCol="0">
            <a:spAutoFit/>
          </a:bodyPr>
          <a:lstStyle/>
          <a:p>
            <a:r>
              <a:rPr lang="en-US" sz="2400" b="1" dirty="0" smtClean="0">
                <a:solidFill>
                  <a:srgbClr val="006600"/>
                </a:solidFill>
              </a:rPr>
              <a:t>Pre-abandonment Strategies</a:t>
            </a:r>
          </a:p>
        </p:txBody>
      </p:sp>
      <p:sp>
        <p:nvSpPr>
          <p:cNvPr id="6" name="TextBox 5"/>
          <p:cNvSpPr txBox="1"/>
          <p:nvPr/>
        </p:nvSpPr>
        <p:spPr>
          <a:xfrm>
            <a:off x="257577" y="2171651"/>
            <a:ext cx="8628845" cy="4493538"/>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Code Enforcement </a:t>
            </a:r>
          </a:p>
          <a:p>
            <a:r>
              <a:rPr lang="en-US" sz="2000" dirty="0" smtClean="0"/>
              <a:t>Reduce </a:t>
            </a:r>
            <a:r>
              <a:rPr lang="en-US" sz="2000" dirty="0"/>
              <a:t>the popularity of blight structures</a:t>
            </a:r>
          </a:p>
          <a:p>
            <a:r>
              <a:rPr lang="en-US" dirty="0" smtClean="0"/>
              <a:t>Responsible for investigating complaints related to properties from residents or business and regulating the building code violation</a:t>
            </a:r>
            <a:endParaRPr lang="en-US" dirty="0"/>
          </a:p>
          <a:p>
            <a:endParaRPr lang="en-US" sz="2000" b="1" dirty="0" smtClean="0"/>
          </a:p>
          <a:p>
            <a:pPr marL="285750" indent="-285750">
              <a:buFont typeface="Arial" panose="020B0604020202020204" pitchFamily="34" charset="0"/>
              <a:buChar char="•"/>
            </a:pPr>
            <a:r>
              <a:rPr lang="en-US" sz="2000" b="1" dirty="0" smtClean="0"/>
              <a:t>Vacant Property Registration Ordinance</a:t>
            </a:r>
          </a:p>
          <a:p>
            <a:endParaRPr lang="en-US" sz="2000" b="1" dirty="0" smtClean="0"/>
          </a:p>
          <a:p>
            <a:r>
              <a:rPr lang="en-US" dirty="0"/>
              <a:t>The VPROs require property owners to register vacant and foreclosed properties with the local government. </a:t>
            </a:r>
            <a:endParaRPr lang="en-US" dirty="0" smtClean="0"/>
          </a:p>
          <a:p>
            <a:endParaRPr lang="en-US" sz="2000" b="1" dirty="0"/>
          </a:p>
          <a:p>
            <a:pPr marL="285750" indent="-285750">
              <a:buFont typeface="Arial" panose="020B0604020202020204" pitchFamily="34" charset="0"/>
              <a:buChar char="•"/>
            </a:pPr>
            <a:r>
              <a:rPr lang="en-US" sz="2000" b="1" dirty="0" smtClean="0"/>
              <a:t>Community Benefits Agreements</a:t>
            </a:r>
          </a:p>
          <a:p>
            <a:r>
              <a:rPr lang="en-US" sz="2000" dirty="0" smtClean="0"/>
              <a:t>Secures the community against “dark store” phenomena </a:t>
            </a:r>
          </a:p>
          <a:p>
            <a:r>
              <a:rPr lang="en-US" dirty="0"/>
              <a:t>legally enforceable contracts between a developer (i.e. a private business), the local government, and community organizations and residents (Marcello 2007). </a:t>
            </a:r>
            <a:endParaRPr lang="en-US" dirty="0" smtClean="0"/>
          </a:p>
          <a:p>
            <a:endParaRPr lang="en-US" b="1" dirty="0"/>
          </a:p>
        </p:txBody>
      </p:sp>
    </p:spTree>
    <p:extLst>
      <p:ext uri="{BB962C8B-B14F-4D97-AF65-F5344CB8AC3E}">
        <p14:creationId xmlns:p14="http://schemas.microsoft.com/office/powerpoint/2010/main" val="3925682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24831"/>
            <a:ext cx="5979886" cy="461665"/>
          </a:xfrm>
          <a:prstGeom prst="rect">
            <a:avLst/>
          </a:prstGeom>
          <a:noFill/>
        </p:spPr>
        <p:txBody>
          <a:bodyPr wrap="square" rtlCol="0">
            <a:spAutoFit/>
          </a:bodyPr>
          <a:lstStyle/>
          <a:p>
            <a:r>
              <a:rPr lang="en-US" sz="2400" b="1" dirty="0" smtClean="0">
                <a:solidFill>
                  <a:srgbClr val="006600"/>
                </a:solidFill>
              </a:rPr>
              <a:t>Post-abandonment Strategies</a:t>
            </a:r>
          </a:p>
        </p:txBody>
      </p:sp>
      <p:sp>
        <p:nvSpPr>
          <p:cNvPr id="3" name="TextBox 2"/>
          <p:cNvSpPr txBox="1"/>
          <p:nvPr/>
        </p:nvSpPr>
        <p:spPr>
          <a:xfrm>
            <a:off x="381000" y="1108466"/>
            <a:ext cx="8365958" cy="4739759"/>
          </a:xfrm>
          <a:prstGeom prst="rect">
            <a:avLst/>
          </a:prstGeom>
          <a:noFill/>
        </p:spPr>
        <p:txBody>
          <a:bodyPr wrap="square" rtlCol="0">
            <a:spAutoFit/>
          </a:bodyPr>
          <a:lstStyle/>
          <a:p>
            <a:r>
              <a:rPr lang="en-US" sz="2400" b="1" dirty="0" smtClean="0">
                <a:solidFill>
                  <a:srgbClr val="11660C"/>
                </a:solidFill>
              </a:rPr>
              <a:t>Lank Bank</a:t>
            </a:r>
          </a:p>
          <a:p>
            <a:endParaRPr lang="en-US" sz="2400" b="1" dirty="0" smtClean="0">
              <a:solidFill>
                <a:srgbClr val="11660C"/>
              </a:solidFill>
            </a:endParaRPr>
          </a:p>
          <a:p>
            <a:pPr marL="285750" indent="-285750">
              <a:buFont typeface="Arial" panose="020B0604020202020204" pitchFamily="34" charset="0"/>
              <a:buChar char="•"/>
            </a:pPr>
            <a:r>
              <a:rPr lang="en-US" dirty="0" smtClean="0"/>
              <a:t>Land Banks are public or community-owned entities that are developed for the purposed of acquiring, managing, maintaining and repurposing vacant, abandoned and foreclosed properties. </a:t>
            </a:r>
          </a:p>
          <a:p>
            <a:endParaRPr lang="en-US" dirty="0"/>
          </a:p>
          <a:p>
            <a:pPr marL="285750" indent="-285750">
              <a:buFont typeface="Arial" panose="020B0604020202020204" pitchFamily="34" charset="0"/>
              <a:buChar char="•"/>
            </a:pPr>
            <a:r>
              <a:rPr lang="en-US" dirty="0"/>
              <a:t>According to the he research conducted by the Center for Community Progress in 2014, there are approximately </a:t>
            </a:r>
            <a:r>
              <a:rPr lang="en-US" dirty="0">
                <a:solidFill>
                  <a:srgbClr val="FF0000"/>
                </a:solidFill>
              </a:rPr>
              <a:t>120</a:t>
            </a:r>
            <a:r>
              <a:rPr lang="en-US" dirty="0"/>
              <a:t> land banks and land banking programs throughout the country. The top three states with largest number of land banks are Michigan, Ohio and Georgia. </a:t>
            </a:r>
          </a:p>
          <a:p>
            <a:endParaRPr lang="en-US" dirty="0" smtClean="0"/>
          </a:p>
          <a:p>
            <a:endParaRPr lang="en-US" dirty="0"/>
          </a:p>
          <a:p>
            <a:pPr marL="285750" indent="-285750">
              <a:buFont typeface="Arial" panose="020B0604020202020204" pitchFamily="34" charset="0"/>
              <a:buChar char="•"/>
            </a:pPr>
            <a:r>
              <a:rPr lang="en-US" dirty="0"/>
              <a:t>Land bank inventories vary </a:t>
            </a:r>
            <a:r>
              <a:rPr lang="en-US" dirty="0" smtClean="0"/>
              <a:t>greatly. Inventory </a:t>
            </a:r>
            <a:r>
              <a:rPr lang="en-US" dirty="0"/>
              <a:t>sizes range anywhere from a few properties to thousands of properties (in spring of 2014, the Genesee County Land Bank had an inventory of approximately 11,000 properties).</a:t>
            </a:r>
            <a:endParaRPr lang="en-US" dirty="0" smtClean="0"/>
          </a:p>
          <a:p>
            <a:endParaRPr lang="en-US" sz="2000" b="1" dirty="0" smtClean="0"/>
          </a:p>
        </p:txBody>
      </p:sp>
    </p:spTree>
    <p:extLst>
      <p:ext uri="{BB962C8B-B14F-4D97-AF65-F5344CB8AC3E}">
        <p14:creationId xmlns:p14="http://schemas.microsoft.com/office/powerpoint/2010/main" val="166491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145" y="221775"/>
            <a:ext cx="8365958" cy="769441"/>
          </a:xfrm>
          <a:prstGeom prst="rect">
            <a:avLst/>
          </a:prstGeom>
          <a:noFill/>
        </p:spPr>
        <p:txBody>
          <a:bodyPr wrap="square" rtlCol="0">
            <a:spAutoFit/>
          </a:bodyPr>
          <a:lstStyle/>
          <a:p>
            <a:endParaRPr lang="en-US" sz="2000" b="1" dirty="0" smtClean="0"/>
          </a:p>
          <a:p>
            <a:r>
              <a:rPr lang="en-US" sz="2400" b="1" dirty="0" smtClean="0">
                <a:solidFill>
                  <a:srgbClr val="11660C"/>
                </a:solidFill>
              </a:rPr>
              <a:t>Federal Programs for Blight Elimination</a:t>
            </a:r>
            <a:endParaRPr lang="en-US" sz="2400" b="1" dirty="0" smtClean="0">
              <a:solidFill>
                <a:srgbClr val="11660C"/>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1853644202"/>
              </p:ext>
            </p:extLst>
          </p:nvPr>
        </p:nvGraphicFramePr>
        <p:xfrm>
          <a:off x="476908" y="1187050"/>
          <a:ext cx="3395730" cy="389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67771" y="1225689"/>
            <a:ext cx="4868214" cy="5632311"/>
          </a:xfrm>
          <a:prstGeom prst="rect">
            <a:avLst/>
          </a:prstGeom>
          <a:noFill/>
        </p:spPr>
        <p:txBody>
          <a:bodyPr wrap="square" rtlCol="0">
            <a:spAutoFit/>
          </a:bodyPr>
          <a:lstStyle/>
          <a:p>
            <a:r>
              <a:rPr lang="en-US" dirty="0" smtClean="0"/>
              <a:t>The </a:t>
            </a:r>
            <a:r>
              <a:rPr lang="en-US" dirty="0"/>
              <a:t>private property abandonment is classified as </a:t>
            </a:r>
            <a:r>
              <a:rPr lang="en-US" b="1" dirty="0"/>
              <a:t>Community Planning and Development Program </a:t>
            </a:r>
            <a:r>
              <a:rPr lang="en-US" dirty="0"/>
              <a:t>under </a:t>
            </a:r>
            <a:r>
              <a:rPr lang="en-US" dirty="0" smtClean="0"/>
              <a:t>HUD</a:t>
            </a:r>
          </a:p>
          <a:p>
            <a:endParaRPr lang="en-US" dirty="0"/>
          </a:p>
          <a:p>
            <a:endParaRPr lang="en-US" dirty="0" smtClean="0"/>
          </a:p>
          <a:p>
            <a:r>
              <a:rPr lang="en-US" dirty="0" smtClean="0"/>
              <a:t>The CDBG is </a:t>
            </a:r>
            <a:r>
              <a:rPr lang="en-US" dirty="0"/>
              <a:t>one of the oldest and continuously running HUD </a:t>
            </a:r>
            <a:r>
              <a:rPr lang="en-US" dirty="0" smtClean="0"/>
              <a:t>programs. </a:t>
            </a:r>
          </a:p>
          <a:p>
            <a:r>
              <a:rPr lang="en-US" dirty="0" smtClean="0"/>
              <a:t>In </a:t>
            </a:r>
            <a:r>
              <a:rPr lang="en-US" dirty="0"/>
              <a:t>the fiscal year 2015, HUD is </a:t>
            </a:r>
            <a:r>
              <a:rPr lang="en-US" dirty="0" smtClean="0"/>
              <a:t>requesting $2.8 billion for CDBG  </a:t>
            </a:r>
          </a:p>
          <a:p>
            <a:endParaRPr lang="en-US" dirty="0"/>
          </a:p>
          <a:p>
            <a:r>
              <a:rPr lang="en-US" dirty="0"/>
              <a:t>The </a:t>
            </a:r>
            <a:r>
              <a:rPr lang="en-US" dirty="0" smtClean="0"/>
              <a:t>NSP </a:t>
            </a:r>
            <a:r>
              <a:rPr lang="en-US" dirty="0"/>
              <a:t>is a component of </a:t>
            </a:r>
            <a:r>
              <a:rPr lang="en-US" dirty="0" smtClean="0"/>
              <a:t>CDBG.</a:t>
            </a:r>
          </a:p>
          <a:p>
            <a:r>
              <a:rPr lang="en-US" dirty="0" smtClean="0"/>
              <a:t>There </a:t>
            </a:r>
            <a:r>
              <a:rPr lang="en-US" dirty="0"/>
              <a:t>are three rounds of HUD’s NSP. In total, the program appointed $7 billion funding to support state and local </a:t>
            </a:r>
            <a:r>
              <a:rPr lang="en-US" dirty="0" smtClean="0"/>
              <a:t>governments</a:t>
            </a:r>
          </a:p>
          <a:p>
            <a:endParaRPr lang="en-US" dirty="0"/>
          </a:p>
          <a:p>
            <a:endParaRPr lang="en-US" dirty="0" smtClean="0"/>
          </a:p>
          <a:p>
            <a:r>
              <a:rPr lang="en-US" dirty="0" smtClean="0"/>
              <a:t>A federal </a:t>
            </a:r>
            <a:r>
              <a:rPr lang="en-US" dirty="0"/>
              <a:t>financial program to deal with housing crisis </a:t>
            </a:r>
            <a:endParaRPr lang="en-US" dirty="0" smtClean="0"/>
          </a:p>
          <a:p>
            <a:r>
              <a:rPr lang="en-US" dirty="0"/>
              <a:t>In 2010, the </a:t>
            </a:r>
            <a:r>
              <a:rPr lang="en-US" dirty="0" smtClean="0"/>
              <a:t>HHF provides </a:t>
            </a:r>
            <a:r>
              <a:rPr lang="en-US" dirty="0"/>
              <a:t>$7.6 billion to the hardest hit states (including </a:t>
            </a:r>
            <a:r>
              <a:rPr lang="en-US" dirty="0" smtClean="0"/>
              <a:t>Michigan).</a:t>
            </a:r>
            <a:endParaRPr lang="en-US" dirty="0"/>
          </a:p>
        </p:txBody>
      </p:sp>
      <p:sp>
        <p:nvSpPr>
          <p:cNvPr id="2" name="Rounded Rectangle 1"/>
          <p:cNvSpPr/>
          <p:nvPr/>
        </p:nvSpPr>
        <p:spPr bwMode="auto">
          <a:xfrm>
            <a:off x="505691" y="5818909"/>
            <a:ext cx="3380509" cy="789709"/>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algn="ctr" eaLnBrk="0" hangingPunct="0"/>
            <a:endParaRPr lang="en-US" sz="2000" dirty="0" smtClean="0"/>
          </a:p>
          <a:p>
            <a:pPr indent="-457200" algn="ctr" eaLnBrk="0" hangingPunct="0">
              <a:lnSpc>
                <a:spcPts val="1200"/>
              </a:lnSpc>
            </a:pPr>
            <a:r>
              <a:rPr lang="en-US" sz="2000" dirty="0" smtClean="0"/>
              <a:t>Hardest </a:t>
            </a:r>
            <a:r>
              <a:rPr lang="en-US" sz="2000" dirty="0"/>
              <a:t>Hit Fund (HHF</a:t>
            </a:r>
            <a:r>
              <a:rPr lang="en-US" sz="2000" dirty="0" smtClean="0"/>
              <a:t>)</a:t>
            </a:r>
          </a:p>
          <a:p>
            <a:pPr indent="-457200" algn="ctr" eaLnBrk="0" hangingPunct="0">
              <a:lnSpc>
                <a:spcPts val="1200"/>
              </a:lnSpc>
            </a:pPr>
            <a:r>
              <a:rPr lang="en-US" sz="2000" dirty="0" smtClean="0"/>
              <a:t> </a:t>
            </a:r>
            <a:endParaRPr kumimoji="0" lang="en-US" sz="2000" b="0" i="0" u="none" strike="noStrike" cap="none" normalizeH="0" baseline="0" dirty="0" smtClean="0">
              <a:ln>
                <a:noFill/>
              </a:ln>
              <a:solidFill>
                <a:schemeClr val="tx1"/>
              </a:solidFill>
              <a:effectLst/>
              <a:latin typeface="Times New Roman" pitchFamily="48" charset="0"/>
            </a:endParaRPr>
          </a:p>
        </p:txBody>
      </p:sp>
    </p:spTree>
    <p:extLst>
      <p:ext uri="{BB962C8B-B14F-4D97-AF65-F5344CB8AC3E}">
        <p14:creationId xmlns:p14="http://schemas.microsoft.com/office/powerpoint/2010/main" val="1134375439"/>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4024"/>
            <a:ext cx="9144000" cy="1138773"/>
          </a:xfrm>
          <a:prstGeom prst="rect">
            <a:avLst/>
          </a:prstGeom>
          <a:noFill/>
        </p:spPr>
        <p:txBody>
          <a:bodyPr wrap="square" rtlCol="0">
            <a:spAutoFit/>
          </a:bodyPr>
          <a:lstStyle/>
          <a:p>
            <a:pPr algn="ctr"/>
            <a:r>
              <a:rPr lang="en-US" sz="3600" b="1" dirty="0" smtClean="0">
                <a:solidFill>
                  <a:srgbClr val="006600"/>
                </a:solidFill>
                <a:effectLst>
                  <a:outerShdw blurRad="38100" dist="38100" dir="2700000" algn="tl">
                    <a:srgbClr val="000000">
                      <a:alpha val="43137"/>
                    </a:srgbClr>
                  </a:outerShdw>
                </a:effectLst>
              </a:rPr>
              <a:t>Rethinking our current Paradigm </a:t>
            </a:r>
          </a:p>
          <a:p>
            <a:pPr algn="ctr"/>
            <a:endParaRPr lang="en-US" sz="3200" b="1" dirty="0" smtClean="0">
              <a:solidFill>
                <a:srgbClr val="006600"/>
              </a:solidFill>
              <a:effectLst>
                <a:outerShdw blurRad="38100" dist="38100" dir="2700000" algn="tl">
                  <a:srgbClr val="000000">
                    <a:alpha val="43137"/>
                  </a:srgbClr>
                </a:outerShdw>
              </a:effectLst>
            </a:endParaRPr>
          </a:p>
        </p:txBody>
      </p:sp>
      <p:pic>
        <p:nvPicPr>
          <p:cNvPr id="5" name="Picture 3"/>
          <p:cNvPicPr>
            <a:picLocks noChangeAspect="1"/>
          </p:cNvPicPr>
          <p:nvPr/>
        </p:nvPicPr>
        <p:blipFill>
          <a:blip r:embed="rId3" cstate="print"/>
          <a:srcRect t="3345"/>
          <a:stretch>
            <a:fillRect/>
          </a:stretch>
        </p:blipFill>
        <p:spPr bwMode="auto">
          <a:xfrm>
            <a:off x="4451670" y="2286000"/>
            <a:ext cx="4539930" cy="3391218"/>
          </a:xfrm>
          <a:prstGeom prst="rect">
            <a:avLst/>
          </a:prstGeom>
          <a:noFill/>
          <a:ln w="9525">
            <a:noFill/>
            <a:miter lim="800000"/>
            <a:headEnd/>
            <a:tailEnd/>
          </a:ln>
        </p:spPr>
      </p:pic>
      <p:pic>
        <p:nvPicPr>
          <p:cNvPr id="1026" name="Picture 2" descr="S:\public\cedpshare\H-share\Private Sector Abandonment\Figures\Current System_2.jpg"/>
          <p:cNvPicPr>
            <a:picLocks noChangeAspect="1" noChangeArrowheads="1"/>
          </p:cNvPicPr>
          <p:nvPr/>
        </p:nvPicPr>
        <p:blipFill>
          <a:blip r:embed="rId4" cstate="print"/>
          <a:srcRect t="1772"/>
          <a:stretch>
            <a:fillRect/>
          </a:stretch>
        </p:blipFill>
        <p:spPr bwMode="auto">
          <a:xfrm>
            <a:off x="0" y="2286000"/>
            <a:ext cx="4451498" cy="33788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709" y="301127"/>
            <a:ext cx="7841674" cy="954107"/>
          </a:xfrm>
          <a:prstGeom prst="rect">
            <a:avLst/>
          </a:prstGeom>
          <a:noFill/>
        </p:spPr>
        <p:txBody>
          <a:bodyPr wrap="square" rtlCol="0">
            <a:spAutoFit/>
          </a:bodyPr>
          <a:lstStyle/>
          <a:p>
            <a:pPr algn="ctr"/>
            <a:r>
              <a:rPr lang="en-US" sz="2800" b="1" dirty="0" smtClean="0">
                <a:solidFill>
                  <a:srgbClr val="006600"/>
                </a:solidFill>
                <a:effectLst>
                  <a:outerShdw blurRad="38100" dist="38100" dir="2700000" algn="tl">
                    <a:srgbClr val="000000">
                      <a:alpha val="43137"/>
                    </a:srgbClr>
                  </a:outerShdw>
                </a:effectLst>
              </a:rPr>
              <a:t>U.S. Precedents in Financial removing Abandoned Properties  </a:t>
            </a:r>
          </a:p>
        </p:txBody>
      </p:sp>
      <p:graphicFrame>
        <p:nvGraphicFramePr>
          <p:cNvPr id="4" name="Content Placeholder 1"/>
          <p:cNvGraphicFramePr>
            <a:graphicFrameLocks/>
          </p:cNvGraphicFramePr>
          <p:nvPr>
            <p:extLst>
              <p:ext uri="{D42A27DB-BD31-4B8C-83A1-F6EECF244321}">
                <p14:modId xmlns:p14="http://schemas.microsoft.com/office/powerpoint/2010/main" val="2861866909"/>
              </p:ext>
            </p:extLst>
          </p:nvPr>
        </p:nvGraphicFramePr>
        <p:xfrm>
          <a:off x="177424" y="1324340"/>
          <a:ext cx="8766629" cy="5021213"/>
        </p:xfrm>
        <a:graphic>
          <a:graphicData uri="http://schemas.openxmlformats.org/drawingml/2006/table">
            <a:tbl>
              <a:tblPr firstRow="1" bandRow="1">
                <a:tableStyleId>{B301B821-A1FF-4177-AEE7-76D212191A09}</a:tableStyleId>
              </a:tblPr>
              <a:tblGrid>
                <a:gridCol w="2094050"/>
                <a:gridCol w="6672579"/>
              </a:tblGrid>
              <a:tr h="386522">
                <a:tc>
                  <a:txBody>
                    <a:bodyPr/>
                    <a:lstStyle/>
                    <a:p>
                      <a:pPr algn="ctr"/>
                      <a:r>
                        <a:rPr lang="en-US" sz="1800" dirty="0" smtClean="0">
                          <a:solidFill>
                            <a:schemeClr val="tx1"/>
                          </a:solidFill>
                        </a:rPr>
                        <a:t>Industry</a:t>
                      </a:r>
                      <a:endParaRPr lang="en-US" sz="1800"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Policy</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870">
                <a:tc>
                  <a:txBody>
                    <a:bodyPr/>
                    <a:lstStyle/>
                    <a:p>
                      <a:pPr marL="0" indent="0" algn="ctr">
                        <a:buFont typeface="Arial" pitchFamily="34" charset="0"/>
                        <a:buNone/>
                        <a:defRPr/>
                      </a:pPr>
                      <a:r>
                        <a:rPr lang="en-US" sz="1600" dirty="0" smtClean="0"/>
                        <a:t>Cellular Towers</a:t>
                      </a:r>
                      <a:endParaRPr lang="en-US" sz="1600" b="1" dirty="0" smtClean="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Local ordinances require a performance bond to ensure the decommissioning of the tower</a:t>
                      </a:r>
                      <a:endParaRPr lang="en-US" sz="1600" dirty="0" smtClean="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870">
                <a:tc>
                  <a:txBody>
                    <a:bodyPr/>
                    <a:lstStyle/>
                    <a:p>
                      <a:pPr marL="0" indent="0" algn="ctr">
                        <a:buFont typeface="Arial" pitchFamily="34" charset="0"/>
                        <a:buNone/>
                        <a:defRPr/>
                      </a:pPr>
                      <a:r>
                        <a:rPr lang="en-US" sz="1600" dirty="0" smtClean="0"/>
                        <a:t>Electricity generating wind turbines</a:t>
                      </a:r>
                      <a:endParaRPr lang="en-US" sz="1600" b="1" dirty="0" smtClean="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Operator must post performance bond for deconstruction at the issuance of the permit</a:t>
                      </a:r>
                      <a:endParaRPr lang="en-US" sz="1600" dirty="0" smtClean="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5295">
                <a:tc>
                  <a:txBody>
                    <a:bodyPr/>
                    <a:lstStyle/>
                    <a:p>
                      <a:pPr marL="0" indent="0" algn="ctr">
                        <a:buFont typeface="Arial" pitchFamily="34" charset="0"/>
                        <a:buNone/>
                        <a:defRPr/>
                      </a:pPr>
                      <a:r>
                        <a:rPr lang="en-US" sz="1600" dirty="0" smtClean="0"/>
                        <a:t>Landfills</a:t>
                      </a:r>
                      <a:endParaRPr lang="en-US" sz="1600" b="1" dirty="0" smtClean="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Natural Resources and Environmental Protection Act - perpetual care fund for their closure and monitoring for the 30 years after they cease operation</a:t>
                      </a:r>
                      <a:endParaRPr lang="en-US" sz="1600" dirty="0" smtClean="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010">
                <a:tc>
                  <a:txBody>
                    <a:bodyPr/>
                    <a:lstStyle/>
                    <a:p>
                      <a:pPr marL="0" indent="0" algn="ctr">
                        <a:buFont typeface="Arial" pitchFamily="34" charset="0"/>
                        <a:buNone/>
                        <a:defRPr/>
                      </a:pPr>
                      <a:r>
                        <a:rPr lang="en-US" sz="1600" dirty="0" smtClean="0"/>
                        <a:t>Oil Rigs</a:t>
                      </a:r>
                      <a:endParaRPr lang="en-US" sz="1600" b="1" dirty="0" smtClean="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The US Bureau of Safety and Environmental Enforcement requires the plan for decommissioning at the time of the initial Right-Of-Way or Right-Of-Use-and-Easement </a:t>
                      </a:r>
                      <a:endParaRPr lang="en-US" sz="1600" dirty="0" smtClean="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776">
                <a:tc>
                  <a:txBody>
                    <a:bodyPr/>
                    <a:lstStyle/>
                    <a:p>
                      <a:pPr marL="0" indent="0" algn="ctr">
                        <a:buFont typeface="Arial" pitchFamily="34" charset="0"/>
                        <a:buNone/>
                        <a:defRPr/>
                      </a:pPr>
                      <a:r>
                        <a:rPr lang="en-US" sz="1600" dirty="0" smtClean="0"/>
                        <a:t>Mining Reclamation</a:t>
                      </a:r>
                      <a:endParaRPr lang="en-US" sz="1600" b="1"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Surface Mining and Reclamation Act (SCMRA) of 1977 </a:t>
                      </a:r>
                      <a:endParaRPr lang="en-US" sz="1600" dirty="0" smtClean="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8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Trans Alaska Pipeline System</a:t>
                      </a:r>
                      <a:endParaRPr lang="en-US" sz="1600" b="1" dirty="0" smtClean="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Requirements for the dismantling, removal, and restoration are outlined in the grant and lease agreement with both the federal and state governments </a:t>
                      </a:r>
                      <a:endParaRPr lang="en-US" sz="16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71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ontent Placeholder 2"/>
          <p:cNvSpPr>
            <a:spLocks noGrp="1"/>
          </p:cNvSpPr>
          <p:nvPr>
            <p:ph idx="1"/>
          </p:nvPr>
        </p:nvSpPr>
        <p:spPr>
          <a:xfrm>
            <a:off x="518160" y="2528641"/>
            <a:ext cx="8229600" cy="3813175"/>
          </a:xfrm>
        </p:spPr>
        <p:txBody>
          <a:bodyPr/>
          <a:lstStyle/>
          <a:p>
            <a:r>
              <a:rPr lang="en-US" sz="2800" dirty="0" smtClean="0">
                <a:ea typeface="ＭＳ Ｐゴシック" pitchFamily="34" charset="-128"/>
              </a:rPr>
              <a:t>We examined two possible methods:</a:t>
            </a:r>
          </a:p>
          <a:p>
            <a:pPr lvl="1">
              <a:lnSpc>
                <a:spcPct val="200000"/>
              </a:lnSpc>
            </a:pPr>
            <a:r>
              <a:rPr lang="en-US" sz="2800" dirty="0" smtClean="0">
                <a:ea typeface="ＭＳ Ｐゴシック" pitchFamily="34" charset="-128"/>
              </a:rPr>
              <a:t>Bonding</a:t>
            </a:r>
          </a:p>
          <a:p>
            <a:pPr lvl="1">
              <a:lnSpc>
                <a:spcPct val="200000"/>
              </a:lnSpc>
            </a:pPr>
            <a:r>
              <a:rPr lang="en-US" sz="2800" dirty="0" smtClean="0">
                <a:ea typeface="ＭＳ Ｐゴシック" pitchFamily="34" charset="-128"/>
              </a:rPr>
              <a:t>Insurance</a:t>
            </a:r>
          </a:p>
          <a:p>
            <a:endParaRPr lang="en-US" dirty="0" smtClean="0">
              <a:ea typeface="ＭＳ Ｐゴシック" pitchFamily="34" charset="-128"/>
            </a:endParaRPr>
          </a:p>
        </p:txBody>
      </p:sp>
      <p:sp>
        <p:nvSpPr>
          <p:cNvPr id="97" name="Rectangle 96"/>
          <p:cNvSpPr/>
          <p:nvPr/>
        </p:nvSpPr>
        <p:spPr>
          <a:xfrm>
            <a:off x="1" y="762391"/>
            <a:ext cx="8607551" cy="954107"/>
          </a:xfrm>
          <a:prstGeom prst="rect">
            <a:avLst/>
          </a:prstGeom>
        </p:spPr>
        <p:txBody>
          <a:bodyPr wrap="square">
            <a:spAutoFit/>
          </a:bodyPr>
          <a:lstStyle/>
          <a:p>
            <a:pPr algn="ctr"/>
            <a:r>
              <a:rPr lang="en-US" sz="2800" b="1" dirty="0" smtClean="0">
                <a:solidFill>
                  <a:srgbClr val="006600"/>
                </a:solidFill>
                <a:effectLst>
                  <a:outerShdw blurRad="38100" dist="38100" dir="2700000" algn="tl">
                    <a:srgbClr val="000000">
                      <a:alpha val="43137"/>
                    </a:srgbClr>
                  </a:outerShdw>
                </a:effectLst>
              </a:rPr>
              <a:t>Alternative Approaches </a:t>
            </a:r>
            <a:r>
              <a:rPr lang="en-US" sz="2800" b="1" dirty="0">
                <a:solidFill>
                  <a:srgbClr val="006600"/>
                </a:solidFill>
                <a:effectLst>
                  <a:outerShdw blurRad="38100" dist="38100" dir="2700000" algn="tl">
                    <a:srgbClr val="000000">
                      <a:alpha val="43137"/>
                    </a:srgbClr>
                  </a:outerShdw>
                </a:effectLst>
              </a:rPr>
              <a:t>in Financial removing </a:t>
            </a:r>
            <a:r>
              <a:rPr lang="en-US" sz="2800" b="1" dirty="0" smtClean="0">
                <a:solidFill>
                  <a:srgbClr val="006600"/>
                </a:solidFill>
                <a:effectLst>
                  <a:outerShdw blurRad="38100" dist="38100" dir="2700000" algn="tl">
                    <a:srgbClr val="000000">
                      <a:alpha val="43137"/>
                    </a:srgbClr>
                  </a:outerShdw>
                </a:effectLst>
              </a:rPr>
              <a:t>Pre-Abandoned </a:t>
            </a:r>
            <a:r>
              <a:rPr lang="en-US" sz="2800" b="1" dirty="0">
                <a:solidFill>
                  <a:srgbClr val="006600"/>
                </a:solidFill>
                <a:effectLst>
                  <a:outerShdw blurRad="38100" dist="38100" dir="2700000" algn="tl">
                    <a:srgbClr val="000000">
                      <a:alpha val="43137"/>
                    </a:srgbClr>
                  </a:outerShdw>
                </a:effectLst>
              </a:rPr>
              <a:t>Properties  </a:t>
            </a:r>
            <a:endParaRPr lang="en-US" sz="2800" b="1" dirty="0" smtClean="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96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9" y="638628"/>
            <a:ext cx="8305800" cy="609600"/>
          </a:xfrm>
        </p:spPr>
        <p:txBody>
          <a:bodyPr/>
          <a:lstStyle/>
          <a:p>
            <a:pPr algn="ctr"/>
            <a:r>
              <a:rPr lang="en-US" sz="3600" dirty="0" smtClean="0">
                <a:solidFill>
                  <a:srgbClr val="11660C"/>
                </a:solidFill>
                <a:effectLst>
                  <a:outerShdw blurRad="38100" dist="38100" dir="2700000" algn="tl">
                    <a:srgbClr val="000000">
                      <a:alpha val="43137"/>
                    </a:srgbClr>
                  </a:outerShdw>
                </a:effectLst>
                <a:latin typeface="Arial" pitchFamily="34" charset="0"/>
                <a:cs typeface="Arial" pitchFamily="34" charset="0"/>
              </a:rPr>
              <a:t>Overview</a:t>
            </a:r>
            <a:endParaRPr lang="en-US" sz="3600" dirty="0">
              <a:solidFill>
                <a:srgbClr val="11660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689426" y="1620571"/>
            <a:ext cx="8004631" cy="4475430"/>
          </a:xfrm>
        </p:spPr>
        <p:txBody>
          <a:bodyPr/>
          <a:lstStyle/>
          <a:p>
            <a:pPr marL="0" indent="0">
              <a:buNone/>
            </a:pPr>
            <a:r>
              <a:rPr lang="en-US" dirty="0" smtClean="0"/>
              <a:t>In this session we will: </a:t>
            </a:r>
          </a:p>
          <a:p>
            <a:endParaRPr lang="en-US" dirty="0"/>
          </a:p>
          <a:p>
            <a:r>
              <a:rPr lang="en-US" dirty="0" smtClean="0"/>
              <a:t>Examine the nature and scope of private property abandonment</a:t>
            </a:r>
          </a:p>
          <a:p>
            <a:r>
              <a:rPr lang="en-US" dirty="0" smtClean="0"/>
              <a:t>Discuss the social, economic and environmental consequences associated with abandonment</a:t>
            </a:r>
            <a:endParaRPr lang="en-US" dirty="0"/>
          </a:p>
          <a:p>
            <a:r>
              <a:rPr lang="en-US" dirty="0" smtClean="0"/>
              <a:t>Proposes </a:t>
            </a:r>
            <a:r>
              <a:rPr lang="en-US" dirty="0"/>
              <a:t>innovative policies and practices </a:t>
            </a:r>
            <a:r>
              <a:rPr lang="en-US" dirty="0" smtClean="0"/>
              <a:t>for removal of abandoned private structures</a:t>
            </a:r>
            <a:r>
              <a:rPr lang="en-US" dirty="0"/>
              <a:t>	</a:t>
            </a:r>
            <a:endParaRPr lang="en-US" dirty="0" smtClean="0"/>
          </a:p>
          <a:p>
            <a:r>
              <a:rPr lang="en-US" dirty="0" smtClean="0"/>
              <a:t>Explore alternative approaches to change our built environment paradigm</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610355" y="544678"/>
            <a:ext cx="5751355" cy="646331"/>
          </a:xfrm>
          <a:prstGeom prst="rect">
            <a:avLst/>
          </a:prstGeom>
        </p:spPr>
        <p:txBody>
          <a:bodyPr wrap="square">
            <a:spAutoFit/>
          </a:bodyPr>
          <a:lstStyle/>
          <a:p>
            <a:r>
              <a:rPr lang="en-US" sz="3600" b="1" dirty="0" smtClean="0">
                <a:solidFill>
                  <a:srgbClr val="006600"/>
                </a:solidFill>
                <a:effectLst>
                  <a:outerShdw blurRad="38100" dist="38100" dir="2700000" algn="tl">
                    <a:srgbClr val="000000">
                      <a:alpha val="43137"/>
                    </a:srgbClr>
                  </a:outerShdw>
                </a:effectLst>
              </a:rPr>
              <a:t>Bonds</a:t>
            </a:r>
            <a:r>
              <a:rPr lang="en-US" sz="3200" b="1" dirty="0" smtClean="0">
                <a:solidFill>
                  <a:srgbClr val="006600"/>
                </a:solidFill>
                <a:effectLst>
                  <a:outerShdw blurRad="38100" dist="38100" dir="2700000" algn="tl">
                    <a:srgbClr val="000000">
                      <a:alpha val="43137"/>
                    </a:srgbClr>
                  </a:outerShdw>
                </a:effectLst>
              </a:rPr>
              <a:t> </a:t>
            </a:r>
          </a:p>
        </p:txBody>
      </p:sp>
      <p:sp>
        <p:nvSpPr>
          <p:cNvPr id="4" name="Content Placeholder 2"/>
          <p:cNvSpPr txBox="1">
            <a:spLocks/>
          </p:cNvSpPr>
          <p:nvPr/>
        </p:nvSpPr>
        <p:spPr bwMode="auto">
          <a:xfrm>
            <a:off x="518888" y="1843307"/>
            <a:ext cx="8131629"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Developer purchases the bond and it is secured with the local government entity for the cost of deconstruction</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Cost of the bond can be assessed at the time of final building inspection.  </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The bond will be necessary for the issuance of the occupancy permit.</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This practice </a:t>
            </a:r>
            <a:r>
              <a:rPr kumimoji="0" lang="en-US" sz="2000" i="0" u="sng"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may already </a:t>
            </a:r>
            <a:r>
              <a:rPr kumimoji="0" lang="en-US" sz="200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be feasible under the Performance Guarantee Act of the Michigan Zoning Enabling Act of 2006 and could be implemented at the local level through local zoning ordinance</a:t>
            </a:r>
          </a:p>
        </p:txBody>
      </p:sp>
    </p:spTree>
    <p:extLst>
      <p:ext uri="{BB962C8B-B14F-4D97-AF65-F5344CB8AC3E}">
        <p14:creationId xmlns:p14="http://schemas.microsoft.com/office/powerpoint/2010/main" val="347396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11660C"/>
                </a:solidFill>
                <a:effectLst>
                  <a:outerShdw blurRad="38100" dist="38100" dir="2700000" algn="tl">
                    <a:srgbClr val="000000">
                      <a:alpha val="43137"/>
                    </a:srgbClr>
                  </a:outerShdw>
                </a:effectLst>
                <a:latin typeface="+mn-lt"/>
              </a:rPr>
              <a:t>Two related bonds</a:t>
            </a:r>
            <a:endParaRPr lang="en-US" sz="3600" dirty="0">
              <a:solidFill>
                <a:srgbClr val="11660C"/>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066800" y="1717040"/>
            <a:ext cx="7620000" cy="4429760"/>
          </a:xfrm>
        </p:spPr>
        <p:txBody>
          <a:bodyPr/>
          <a:lstStyle/>
          <a:p>
            <a:pPr>
              <a:buNone/>
            </a:pPr>
            <a:r>
              <a:rPr lang="nn-NO" b="1" dirty="0" smtClean="0">
                <a:solidFill>
                  <a:schemeClr val="tx1"/>
                </a:solidFill>
              </a:rPr>
              <a:t>Dark Store Ordinance – Oakdale, CA</a:t>
            </a:r>
          </a:p>
          <a:p>
            <a:r>
              <a:rPr lang="en-US" sz="2000" dirty="0" smtClean="0"/>
              <a:t>allows the city to require that developers of retail stores larger than 40,000 square feet obtain and carry a performance bond that will cover the city’s cost of demolishing.</a:t>
            </a:r>
          </a:p>
          <a:p>
            <a:pPr marL="457200" indent="-457200">
              <a:buNone/>
            </a:pPr>
            <a:endParaRPr lang="en-US" sz="2000" dirty="0" smtClean="0"/>
          </a:p>
          <a:p>
            <a:pPr>
              <a:buNone/>
            </a:pPr>
            <a:r>
              <a:rPr lang="en-US" b="1" dirty="0" smtClean="0"/>
              <a:t>Dark Store Ordinance – Wauwatosa, WI</a:t>
            </a:r>
            <a:endParaRPr lang="en-US" dirty="0" smtClean="0"/>
          </a:p>
          <a:p>
            <a:r>
              <a:rPr lang="en-US" sz="2000" dirty="0" smtClean="0"/>
              <a:t>adopted a big-box ordinance that requires new retail stores over 50,000 square feet contribute 20 cents per square foot of building’s total size to the city’s Land Conservation Fund before the city will grant them a building permit. The fund can be used to redevelop the site if the building is vacated.</a:t>
            </a:r>
            <a:endParaRPr lang="nn-NO" sz="2000" b="1" dirty="0" smtClean="0">
              <a:solidFill>
                <a:schemeClr val="tx1"/>
              </a:solidFill>
            </a:endParaRPr>
          </a:p>
        </p:txBody>
      </p:sp>
      <p:sp>
        <p:nvSpPr>
          <p:cNvPr id="4" name="TextBox 3"/>
          <p:cNvSpPr txBox="1"/>
          <p:nvPr/>
        </p:nvSpPr>
        <p:spPr>
          <a:xfrm>
            <a:off x="436880" y="6400800"/>
            <a:ext cx="8493760" cy="276999"/>
          </a:xfrm>
          <a:prstGeom prst="rect">
            <a:avLst/>
          </a:prstGeom>
          <a:noFill/>
        </p:spPr>
        <p:txBody>
          <a:bodyPr wrap="square" rtlCol="0">
            <a:spAutoFit/>
          </a:bodyPr>
          <a:lstStyle/>
          <a:p>
            <a:r>
              <a:rPr lang="en-US" sz="1200" i="1" dirty="0" smtClean="0"/>
              <a:t>Sources: http://www.ilsr.org/rule/preventing-vacant-boxes/2299-2/  http://www.ilsr.org/rule/preventing-vacant-boxes/2298-2/</a:t>
            </a:r>
            <a:endParaRPr lang="en-US" sz="1200" i="1" dirty="0"/>
          </a:p>
        </p:txBody>
      </p:sp>
    </p:spTree>
    <p:extLst>
      <p:ext uri="{BB962C8B-B14F-4D97-AF65-F5344CB8AC3E}">
        <p14:creationId xmlns:p14="http://schemas.microsoft.com/office/powerpoint/2010/main" val="348378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739497" y="515649"/>
            <a:ext cx="5751355" cy="646331"/>
          </a:xfrm>
          <a:prstGeom prst="rect">
            <a:avLst/>
          </a:prstGeom>
        </p:spPr>
        <p:txBody>
          <a:bodyPr wrap="square">
            <a:spAutoFit/>
          </a:bodyPr>
          <a:lstStyle/>
          <a:p>
            <a:r>
              <a:rPr lang="en-US" sz="3600" b="1" dirty="0" smtClean="0">
                <a:solidFill>
                  <a:srgbClr val="006600"/>
                </a:solidFill>
                <a:effectLst>
                  <a:outerShdw blurRad="38100" dist="38100" dir="2700000" algn="tl">
                    <a:srgbClr val="000000">
                      <a:alpha val="43137"/>
                    </a:srgbClr>
                  </a:outerShdw>
                </a:effectLst>
              </a:rPr>
              <a:t>Insurance Policy </a:t>
            </a:r>
          </a:p>
        </p:txBody>
      </p:sp>
      <p:sp>
        <p:nvSpPr>
          <p:cNvPr id="4" name="Content Placeholder 2"/>
          <p:cNvSpPr txBox="1">
            <a:spLocks/>
          </p:cNvSpPr>
          <p:nvPr/>
        </p:nvSpPr>
        <p:spPr bwMode="auto">
          <a:xfrm>
            <a:off x="765627" y="1615439"/>
            <a:ext cx="7768772" cy="400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6400" indent="-406400">
              <a:spcBef>
                <a:spcPts val="1200"/>
              </a:spcBef>
              <a:buFont typeface="Arial" pitchFamily="34" charset="0"/>
              <a:buChar char="•"/>
            </a:pPr>
            <a:r>
              <a:rPr lang="en-US" sz="2000" dirty="0" smtClean="0">
                <a:latin typeface="Arial" pitchFamily="34" charset="0"/>
                <a:cs typeface="Arial" pitchFamily="34" charset="0"/>
              </a:rPr>
              <a:t>Property owner </a:t>
            </a:r>
            <a:r>
              <a:rPr lang="en-US" sz="2000" b="1" dirty="0" smtClean="0">
                <a:latin typeface="Arial" pitchFamily="34" charset="0"/>
                <a:cs typeface="Arial" pitchFamily="34" charset="0"/>
              </a:rPr>
              <a:t>purchases insurance </a:t>
            </a:r>
            <a:r>
              <a:rPr lang="en-US" sz="2000" dirty="0" smtClean="0">
                <a:latin typeface="Arial" pitchFamily="34" charset="0"/>
                <a:cs typeface="Arial" pitchFamily="34" charset="0"/>
              </a:rPr>
              <a:t>to cover cost of potential dismantling, removal, and restoration, environmental damage, and threats to public safety and health</a:t>
            </a:r>
          </a:p>
          <a:p>
            <a:pPr marL="406400" indent="-406400">
              <a:spcBef>
                <a:spcPts val="1200"/>
              </a:spcBef>
              <a:buFont typeface="Arial" pitchFamily="34" charset="0"/>
              <a:buChar char="•"/>
            </a:pPr>
            <a:r>
              <a:rPr lang="en-US" sz="2000" dirty="0" smtClean="0">
                <a:latin typeface="Arial" pitchFamily="34" charset="0"/>
                <a:cs typeface="Arial" pitchFamily="34" charset="0"/>
              </a:rPr>
              <a:t>The Policy is in effect for the entire lifetime of the structure</a:t>
            </a:r>
          </a:p>
          <a:p>
            <a:pPr marL="406400" indent="-406400">
              <a:spcBef>
                <a:spcPts val="1200"/>
              </a:spcBef>
              <a:buFont typeface="Arial" pitchFamily="34" charset="0"/>
              <a:buChar char="•"/>
            </a:pPr>
            <a:r>
              <a:rPr lang="en-US" sz="2000" dirty="0" smtClean="0">
                <a:latin typeface="Arial" pitchFamily="34" charset="0"/>
                <a:cs typeface="Arial" pitchFamily="34" charset="0"/>
              </a:rPr>
              <a:t>This initiative may require State/Federal legislative action.  </a:t>
            </a:r>
          </a:p>
          <a:p>
            <a:pPr marL="406400" indent="-406400">
              <a:spcBef>
                <a:spcPts val="1200"/>
              </a:spcBef>
              <a:buFont typeface="Arial" pitchFamily="34" charset="0"/>
              <a:buChar char="•"/>
            </a:pPr>
            <a:r>
              <a:rPr lang="en-US" sz="2000" dirty="0" smtClean="0">
                <a:latin typeface="Arial" pitchFamily="34" charset="0"/>
                <a:cs typeface="Arial" pitchFamily="34" charset="0"/>
              </a:rPr>
              <a:t>Industries such as the railroads purchase a similar form of insurance through a variety of agencies -AIG, Zurich, and </a:t>
            </a:r>
            <a:r>
              <a:rPr lang="en-US" sz="2000" dirty="0" err="1" smtClean="0">
                <a:latin typeface="Arial" pitchFamily="34" charset="0"/>
                <a:cs typeface="Arial" pitchFamily="34" charset="0"/>
              </a:rPr>
              <a:t>Arcadis</a:t>
            </a:r>
            <a:endParaRPr lang="en-US" sz="2000" dirty="0" smtClean="0">
              <a:latin typeface="Arial" pitchFamily="34" charset="0"/>
              <a:cs typeface="Arial" pitchFamily="34" charset="0"/>
            </a:endParaRPr>
          </a:p>
          <a:p>
            <a:pPr>
              <a:spcBef>
                <a:spcPts val="1200"/>
              </a:spcBef>
            </a:pPr>
            <a:endParaRPr lang="en-US" sz="2200" i="1" dirty="0" smtClean="0"/>
          </a:p>
        </p:txBody>
      </p:sp>
    </p:spTree>
    <p:extLst>
      <p:ext uri="{BB962C8B-B14F-4D97-AF65-F5344CB8AC3E}">
        <p14:creationId xmlns:p14="http://schemas.microsoft.com/office/powerpoint/2010/main" val="347396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620485"/>
            <a:ext cx="8305800" cy="609600"/>
          </a:xfrm>
        </p:spPr>
        <p:txBody>
          <a:bodyPr/>
          <a:lstStyle/>
          <a:p>
            <a:pPr algn="ctr"/>
            <a:r>
              <a:rPr lang="en-US" sz="3600" dirty="0" smtClean="0">
                <a:latin typeface="Arial"/>
                <a:cs typeface="Arial"/>
              </a:rPr>
              <a:t>Estimating Cost</a:t>
            </a:r>
            <a:br>
              <a:rPr lang="en-US" sz="3600" dirty="0" smtClean="0">
                <a:latin typeface="Arial"/>
                <a:cs typeface="Arial"/>
              </a:rPr>
            </a:br>
            <a:r>
              <a:rPr lang="en-US" sz="1600" dirty="0" smtClean="0">
                <a:latin typeface="Arial"/>
                <a:cs typeface="Arial"/>
              </a:rPr>
              <a:t>(for bond or insurance)</a:t>
            </a:r>
            <a:endParaRPr lang="en-US" sz="1600" dirty="0">
              <a:latin typeface="Arial"/>
              <a:cs typeface="Arial"/>
            </a:endParaRPr>
          </a:p>
        </p:txBody>
      </p:sp>
      <p:sp>
        <p:nvSpPr>
          <p:cNvPr id="3" name="Content Placeholder 2"/>
          <p:cNvSpPr>
            <a:spLocks noGrp="1"/>
          </p:cNvSpPr>
          <p:nvPr>
            <p:ph idx="1"/>
          </p:nvPr>
        </p:nvSpPr>
        <p:spPr>
          <a:xfrm>
            <a:off x="729628" y="1491343"/>
            <a:ext cx="7957172" cy="4669203"/>
          </a:xfrm>
        </p:spPr>
        <p:txBody>
          <a:bodyPr/>
          <a:lstStyle/>
          <a:p>
            <a:pPr marL="0" indent="0">
              <a:buNone/>
            </a:pPr>
            <a:r>
              <a:rPr lang="en-US" u="sng" dirty="0" smtClean="0"/>
              <a:t>Variables include</a:t>
            </a:r>
            <a:r>
              <a:rPr lang="en-US" dirty="0" smtClean="0"/>
              <a:t>:</a:t>
            </a:r>
          </a:p>
          <a:p>
            <a:r>
              <a:rPr lang="en-US" b="1" dirty="0" smtClean="0"/>
              <a:t>Type of buildings</a:t>
            </a:r>
            <a:r>
              <a:rPr lang="en-US" dirty="0" smtClean="0"/>
              <a:t>(industrial, commercial, or residential property)</a:t>
            </a:r>
          </a:p>
          <a:p>
            <a:r>
              <a:rPr lang="en-US" b="1" dirty="0" smtClean="0"/>
              <a:t>Size</a:t>
            </a:r>
            <a:r>
              <a:rPr lang="en-US" dirty="0" smtClean="0"/>
              <a:t> of buildings(# of stories, length, width, etc.)</a:t>
            </a:r>
          </a:p>
          <a:p>
            <a:r>
              <a:rPr lang="en-US" b="1" dirty="0" smtClean="0"/>
              <a:t>Length of occupancy </a:t>
            </a:r>
          </a:p>
          <a:p>
            <a:r>
              <a:rPr lang="en-US" b="1" dirty="0" smtClean="0"/>
              <a:t>Site location </a:t>
            </a:r>
            <a:r>
              <a:rPr lang="en-US" dirty="0" smtClean="0"/>
              <a:t>and nearby buildings and infrastructure</a:t>
            </a:r>
          </a:p>
          <a:p>
            <a:r>
              <a:rPr lang="en-US" dirty="0" smtClean="0"/>
              <a:t>Nature of </a:t>
            </a:r>
            <a:r>
              <a:rPr lang="en-US" b="1" dirty="0" smtClean="0"/>
              <a:t>construction materials </a:t>
            </a:r>
            <a:r>
              <a:rPr lang="en-US" dirty="0" smtClean="0"/>
              <a:t>in building</a:t>
            </a:r>
          </a:p>
          <a:p>
            <a:r>
              <a:rPr lang="en-US" b="1" dirty="0" smtClean="0"/>
              <a:t>Environmental and Safety </a:t>
            </a:r>
            <a:r>
              <a:rPr lang="en-US" dirty="0" smtClean="0"/>
              <a:t>requirements and restriction</a:t>
            </a:r>
          </a:p>
          <a:p>
            <a:r>
              <a:rPr lang="en-US" b="1" dirty="0" smtClean="0"/>
              <a:t>Value of salvage</a:t>
            </a:r>
            <a:r>
              <a:rPr lang="en-US" dirty="0" smtClean="0"/>
              <a:t>(equipment salvage, useful materials)</a:t>
            </a:r>
          </a:p>
          <a:p>
            <a:r>
              <a:rPr lang="en-US" dirty="0" smtClean="0"/>
              <a:t>Local/Regional </a:t>
            </a:r>
            <a:r>
              <a:rPr lang="en-US" b="1" dirty="0" smtClean="0"/>
              <a:t>Deconstruction Industry Capacity</a:t>
            </a:r>
          </a:p>
          <a:p>
            <a:endParaRPr lang="en-US" b="1" dirty="0"/>
          </a:p>
        </p:txBody>
      </p:sp>
    </p:spTree>
    <p:extLst>
      <p:ext uri="{BB962C8B-B14F-4D97-AF65-F5344CB8AC3E}">
        <p14:creationId xmlns:p14="http://schemas.microsoft.com/office/powerpoint/2010/main" val="4147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9475"/>
            <a:ext cx="9144000" cy="609600"/>
          </a:xfrm>
        </p:spPr>
        <p:txBody>
          <a:bodyPr/>
          <a:lstStyle/>
          <a:p>
            <a:pPr algn="ctr"/>
            <a:r>
              <a:rPr lang="en-US" sz="3600" dirty="0" smtClean="0">
                <a:solidFill>
                  <a:srgbClr val="11660C"/>
                </a:solidFill>
                <a:effectLst>
                  <a:outerShdw blurRad="38100" dist="38100" dir="2700000" algn="tl">
                    <a:srgbClr val="000000">
                      <a:alpha val="43137"/>
                    </a:srgbClr>
                  </a:outerShdw>
                </a:effectLst>
                <a:latin typeface="Arial" pitchFamily="34" charset="0"/>
                <a:cs typeface="Arial" pitchFamily="34" charset="0"/>
              </a:rPr>
              <a:t>Cost Estimate of Commercial Property </a:t>
            </a:r>
            <a:br>
              <a:rPr lang="en-US" sz="3600" dirty="0" smtClean="0">
                <a:solidFill>
                  <a:srgbClr val="11660C"/>
                </a:solidFill>
                <a:effectLst>
                  <a:outerShdw blurRad="38100" dist="38100" dir="2700000" algn="tl">
                    <a:srgbClr val="000000">
                      <a:alpha val="43137"/>
                    </a:srgbClr>
                  </a:outerShdw>
                </a:effectLst>
                <a:latin typeface="Arial" pitchFamily="34" charset="0"/>
                <a:cs typeface="Arial" pitchFamily="34" charset="0"/>
              </a:rPr>
            </a:br>
            <a:r>
              <a:rPr lang="en-US" sz="1400" dirty="0" smtClean="0">
                <a:solidFill>
                  <a:srgbClr val="11660C"/>
                </a:solidFill>
                <a:effectLst>
                  <a:outerShdw blurRad="38100" dist="38100" dir="2700000" algn="tl">
                    <a:srgbClr val="000000">
                      <a:alpha val="43137"/>
                    </a:srgbClr>
                  </a:outerShdw>
                </a:effectLst>
                <a:latin typeface="Arial" pitchFamily="34" charset="0"/>
                <a:cs typeface="Arial" pitchFamily="34" charset="0"/>
              </a:rPr>
              <a:t>Insurance Premium</a:t>
            </a:r>
            <a:endParaRPr lang="en-US" sz="1400" dirty="0">
              <a:solidFill>
                <a:srgbClr val="11660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72720" y="1381310"/>
            <a:ext cx="4053840" cy="1078862"/>
          </a:xfrm>
        </p:spPr>
        <p:txBody>
          <a:bodyPr/>
          <a:lstStyle/>
          <a:p>
            <a:pPr>
              <a:lnSpc>
                <a:spcPct val="150000"/>
              </a:lnSpc>
            </a:pPr>
            <a:r>
              <a:rPr lang="en-US" sz="2000" dirty="0"/>
              <a:t>Avg. # of floors : </a:t>
            </a:r>
            <a:r>
              <a:rPr lang="en-US" sz="2000" b="1" dirty="0"/>
              <a:t>1</a:t>
            </a:r>
          </a:p>
          <a:p>
            <a:pPr>
              <a:lnSpc>
                <a:spcPct val="150000"/>
              </a:lnSpc>
            </a:pPr>
            <a:r>
              <a:rPr lang="en-US" sz="2000" dirty="0"/>
              <a:t>Avg. size: ≈ </a:t>
            </a:r>
            <a:r>
              <a:rPr lang="en-US" sz="2000" b="1" dirty="0" smtClean="0"/>
              <a:t>6500 </a:t>
            </a:r>
            <a:r>
              <a:rPr lang="en-US" sz="2000" b="1" dirty="0"/>
              <a:t>sq. ft.</a:t>
            </a:r>
          </a:p>
          <a:p>
            <a:pPr>
              <a:lnSpc>
                <a:spcPct val="150000"/>
              </a:lnSpc>
            </a:pPr>
            <a:r>
              <a:rPr lang="en-US" sz="2000" dirty="0"/>
              <a:t>Average lifetimes</a:t>
            </a:r>
            <a:r>
              <a:rPr lang="en-US" sz="2000" dirty="0" smtClean="0"/>
              <a:t>:</a:t>
            </a:r>
            <a:r>
              <a:rPr lang="en-US" sz="2000" dirty="0"/>
              <a:t> ≈</a:t>
            </a:r>
            <a:r>
              <a:rPr lang="en-US" sz="2000" dirty="0" smtClean="0"/>
              <a:t>  </a:t>
            </a:r>
            <a:r>
              <a:rPr lang="en-US" sz="2000" b="1" dirty="0"/>
              <a:t>30 yrs.</a:t>
            </a:r>
          </a:p>
          <a:p>
            <a:pPr>
              <a:lnSpc>
                <a:spcPct val="150000"/>
              </a:lnSpc>
            </a:pPr>
            <a:r>
              <a:rPr lang="en-US" sz="2000" dirty="0"/>
              <a:t>Est. Deconstruction cost</a:t>
            </a:r>
            <a:r>
              <a:rPr lang="en-US" sz="2000" dirty="0" smtClean="0"/>
              <a:t>:</a:t>
            </a:r>
            <a:r>
              <a:rPr lang="en-US" sz="2000" dirty="0"/>
              <a:t> ≈</a:t>
            </a:r>
            <a:r>
              <a:rPr lang="en-US" sz="2000" dirty="0" smtClean="0"/>
              <a:t> </a:t>
            </a:r>
            <a:r>
              <a:rPr lang="en-US" sz="2000" b="1" dirty="0"/>
              <a:t>$10 per </a:t>
            </a:r>
            <a:r>
              <a:rPr lang="en-US" sz="2000" b="1" dirty="0" smtClean="0"/>
              <a:t>sq. ft.</a:t>
            </a:r>
            <a:endParaRPr lang="en-US" sz="2000" b="1" dirty="0"/>
          </a:p>
          <a:p>
            <a:endParaRPr lang="en-US" sz="1600" dirty="0"/>
          </a:p>
          <a:p>
            <a:r>
              <a:rPr lang="en-US" sz="1200" i="1" dirty="0" smtClean="0"/>
              <a:t>Building </a:t>
            </a:r>
            <a:r>
              <a:rPr lang="en-US" sz="1200" i="1" dirty="0"/>
              <a:t>Energy Data Book and Pacific Northwest National Laboratory(PNNL)</a:t>
            </a:r>
            <a:r>
              <a:rPr lang="en-US" sz="1200" dirty="0"/>
              <a:t>, </a:t>
            </a:r>
            <a:r>
              <a:rPr lang="en-US" sz="1200" dirty="0" smtClean="0"/>
              <a:t>average </a:t>
            </a:r>
            <a:r>
              <a:rPr lang="en-US" sz="1200" dirty="0"/>
              <a:t>commercial property </a:t>
            </a:r>
            <a:r>
              <a:rPr lang="en-US" sz="1200" dirty="0" smtClean="0"/>
              <a:t>characteristics</a:t>
            </a:r>
            <a:endParaRPr lang="en-US" sz="2000" dirty="0"/>
          </a:p>
          <a:p>
            <a:pPr>
              <a:buNone/>
            </a:pPr>
            <a:endParaRPr lang="en-US" sz="2000" dirty="0" smtClean="0"/>
          </a:p>
          <a:p>
            <a:pPr>
              <a:buNone/>
            </a:pPr>
            <a:endParaRPr lang="en-US" sz="2000" dirty="0" smtClean="0"/>
          </a:p>
          <a:p>
            <a:pPr>
              <a:buNone/>
            </a:pPr>
            <a:endParaRPr lang="en-US" sz="2000" dirty="0" smtClean="0"/>
          </a:p>
          <a:p>
            <a:pPr>
              <a:buNone/>
            </a:pPr>
            <a:r>
              <a:rPr lang="en-US" sz="2000" dirty="0" smtClean="0"/>
              <a:t> </a:t>
            </a:r>
          </a:p>
          <a:p>
            <a:endParaRPr lang="en-US" sz="2000" dirty="0" smtClean="0"/>
          </a:p>
          <a:p>
            <a:endParaRPr lang="en-US" sz="2000" dirty="0" smtClean="0"/>
          </a:p>
          <a:p>
            <a:pPr>
              <a:buNone/>
            </a:pPr>
            <a:endParaRPr lang="en-US" sz="2000" b="1" dirty="0" smtClean="0">
              <a:solidFill>
                <a:srgbClr val="11660C"/>
              </a:solidFill>
            </a:endParaRPr>
          </a:p>
          <a:p>
            <a:r>
              <a:rPr lang="en-US" sz="2000" dirty="0"/>
              <a:t> </a:t>
            </a:r>
            <a:endParaRPr lang="en-US" sz="2000" dirty="0" smtClean="0"/>
          </a:p>
        </p:txBody>
      </p:sp>
      <p:sp>
        <p:nvSpPr>
          <p:cNvPr id="4" name="TextBox 3"/>
          <p:cNvSpPr txBox="1"/>
          <p:nvPr/>
        </p:nvSpPr>
        <p:spPr>
          <a:xfrm>
            <a:off x="4688538" y="1591550"/>
            <a:ext cx="4455462" cy="4909036"/>
          </a:xfrm>
          <a:prstGeom prst="rect">
            <a:avLst/>
          </a:prstGeom>
          <a:noFill/>
        </p:spPr>
        <p:txBody>
          <a:bodyPr wrap="square" rtlCol="0">
            <a:spAutoFit/>
          </a:bodyPr>
          <a:lstStyle/>
          <a:p>
            <a:r>
              <a:rPr lang="en-US" sz="2000" b="1" i="1" dirty="0" smtClean="0"/>
              <a:t>Estimated insurance monthly Premium:</a:t>
            </a:r>
          </a:p>
          <a:p>
            <a:pPr>
              <a:lnSpc>
                <a:spcPct val="150000"/>
              </a:lnSpc>
            </a:pPr>
            <a:r>
              <a:rPr lang="en-US" sz="2400" b="1" dirty="0" smtClean="0"/>
              <a:t>P</a:t>
            </a:r>
            <a:r>
              <a:rPr lang="en-US" sz="1100" b="1" dirty="0" smtClean="0"/>
              <a:t>m</a:t>
            </a:r>
            <a:r>
              <a:rPr lang="en-US" b="1" dirty="0" smtClean="0"/>
              <a:t>=</a:t>
            </a:r>
            <a:r>
              <a:rPr lang="en-US" sz="2400" b="1" dirty="0" smtClean="0"/>
              <a:t>C</a:t>
            </a:r>
            <a:r>
              <a:rPr lang="en-US" sz="1100" b="1" dirty="0" smtClean="0"/>
              <a:t>D</a:t>
            </a:r>
            <a:r>
              <a:rPr lang="en-US" sz="2400" b="1" dirty="0" smtClean="0"/>
              <a:t>/T =(</a:t>
            </a:r>
            <a:r>
              <a:rPr lang="en-US" sz="2400" b="1" dirty="0" err="1" smtClean="0"/>
              <a:t>C</a:t>
            </a:r>
            <a:r>
              <a:rPr lang="en-US" sz="1100" b="1" dirty="0" err="1" smtClean="0"/>
              <a:t>sf</a:t>
            </a:r>
            <a:r>
              <a:rPr lang="en-US" sz="2400" b="1" dirty="0" smtClean="0"/>
              <a:t>*S</a:t>
            </a:r>
            <a:r>
              <a:rPr lang="en-US" b="1" dirty="0" smtClean="0"/>
              <a:t>)</a:t>
            </a:r>
            <a:r>
              <a:rPr lang="en-US" sz="2400" b="1" dirty="0" smtClean="0"/>
              <a:t>/T</a:t>
            </a:r>
          </a:p>
          <a:p>
            <a:pPr>
              <a:lnSpc>
                <a:spcPct val="150000"/>
              </a:lnSpc>
            </a:pPr>
            <a:r>
              <a:rPr lang="en-US" dirty="0" smtClean="0"/>
              <a:t>                  =($10*6500 </a:t>
            </a:r>
            <a:r>
              <a:rPr lang="en-US" dirty="0" err="1" smtClean="0"/>
              <a:t>s.f.</a:t>
            </a:r>
            <a:r>
              <a:rPr lang="en-US" dirty="0" smtClean="0"/>
              <a:t>)/30/12</a:t>
            </a:r>
          </a:p>
          <a:p>
            <a:pPr>
              <a:lnSpc>
                <a:spcPct val="150000"/>
              </a:lnSpc>
            </a:pPr>
            <a:r>
              <a:rPr lang="en-US" dirty="0" smtClean="0"/>
              <a:t>                  </a:t>
            </a:r>
            <a:r>
              <a:rPr lang="en-US" dirty="0"/>
              <a:t>≈</a:t>
            </a:r>
            <a:r>
              <a:rPr lang="en-US" dirty="0" smtClean="0"/>
              <a:t>$</a:t>
            </a:r>
            <a:r>
              <a:rPr lang="en-US" b="1" dirty="0" smtClean="0"/>
              <a:t>180</a:t>
            </a:r>
            <a:r>
              <a:rPr lang="en-US" dirty="0" smtClean="0"/>
              <a:t> per month </a:t>
            </a:r>
            <a:r>
              <a:rPr lang="en-US" sz="800" dirty="0" smtClean="0"/>
              <a:t>(minus value of salvage)</a:t>
            </a:r>
          </a:p>
          <a:p>
            <a:pPr>
              <a:lnSpc>
                <a:spcPct val="150000"/>
              </a:lnSpc>
            </a:pPr>
            <a:endParaRPr lang="en-US" sz="1400" dirty="0" smtClean="0"/>
          </a:p>
          <a:p>
            <a:pPr>
              <a:lnSpc>
                <a:spcPct val="150000"/>
              </a:lnSpc>
            </a:pPr>
            <a:endParaRPr lang="en-US" sz="1400" dirty="0"/>
          </a:p>
          <a:p>
            <a:pPr>
              <a:lnSpc>
                <a:spcPct val="150000"/>
              </a:lnSpc>
            </a:pPr>
            <a:r>
              <a:rPr lang="en-US" sz="1400" dirty="0" smtClean="0"/>
              <a:t>Pm : Insurance monthly payment</a:t>
            </a:r>
          </a:p>
          <a:p>
            <a:pPr>
              <a:lnSpc>
                <a:spcPct val="150000"/>
              </a:lnSpc>
            </a:pPr>
            <a:r>
              <a:rPr lang="en-US" sz="1400" dirty="0" smtClean="0"/>
              <a:t>CD: Deconstruction cost for whole building</a:t>
            </a:r>
          </a:p>
          <a:p>
            <a:pPr>
              <a:lnSpc>
                <a:spcPct val="150000"/>
              </a:lnSpc>
            </a:pPr>
            <a:r>
              <a:rPr lang="en-US" sz="1400" dirty="0" err="1" smtClean="0"/>
              <a:t>Csf</a:t>
            </a:r>
            <a:r>
              <a:rPr lang="en-US" sz="1400" dirty="0" smtClean="0"/>
              <a:t>: Deconstruction cost per square feet</a:t>
            </a:r>
          </a:p>
          <a:p>
            <a:pPr>
              <a:lnSpc>
                <a:spcPct val="150000"/>
              </a:lnSpc>
            </a:pPr>
            <a:r>
              <a:rPr lang="en-US" sz="1400" dirty="0" smtClean="0"/>
              <a:t>S: Floor space Sq. Ft. </a:t>
            </a:r>
          </a:p>
          <a:p>
            <a:pPr>
              <a:lnSpc>
                <a:spcPct val="150000"/>
              </a:lnSpc>
            </a:pPr>
            <a:r>
              <a:rPr lang="en-US" sz="1400" dirty="0" smtClean="0"/>
              <a:t>T: </a:t>
            </a:r>
            <a:r>
              <a:rPr lang="en-US" sz="1400" dirty="0"/>
              <a:t>L</a:t>
            </a:r>
            <a:r>
              <a:rPr lang="en-US" sz="1400" dirty="0" smtClean="0"/>
              <a:t>ength of occupancy Yrs.</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Bonds </a:t>
            </a:r>
            <a:r>
              <a:rPr lang="en-US" dirty="0" smtClean="0"/>
              <a:t>vs. Insurance</a:t>
            </a:r>
            <a:br>
              <a:rPr lang="en-US" dirty="0" smtClean="0"/>
            </a:br>
            <a:r>
              <a:rPr lang="en-US" sz="1600" u="sng" dirty="0" smtClean="0"/>
              <a:t>Commercial and Industrial new construction ONLY</a:t>
            </a:r>
            <a:endParaRPr lang="en-US" sz="1600" u="sng" dirty="0"/>
          </a:p>
        </p:txBody>
      </p:sp>
      <p:sp>
        <p:nvSpPr>
          <p:cNvPr id="3" name="Text Placeholder 2"/>
          <p:cNvSpPr>
            <a:spLocks noGrp="1"/>
          </p:cNvSpPr>
          <p:nvPr>
            <p:ph type="body" idx="1"/>
          </p:nvPr>
        </p:nvSpPr>
        <p:spPr/>
        <p:txBody>
          <a:bodyPr/>
          <a:lstStyle/>
          <a:p>
            <a:r>
              <a:rPr lang="en-US" dirty="0" smtClean="0"/>
              <a:t>Bonds		</a:t>
            </a:r>
            <a:endParaRPr lang="en-US" dirty="0"/>
          </a:p>
        </p:txBody>
      </p:sp>
      <p:sp>
        <p:nvSpPr>
          <p:cNvPr id="4" name="Content Placeholder 3"/>
          <p:cNvSpPr>
            <a:spLocks noGrp="1"/>
          </p:cNvSpPr>
          <p:nvPr>
            <p:ph sz="half" idx="2"/>
          </p:nvPr>
        </p:nvSpPr>
        <p:spPr/>
        <p:txBody>
          <a:bodyPr/>
          <a:lstStyle/>
          <a:p>
            <a:r>
              <a:rPr lang="en-US" dirty="0" smtClean="0"/>
              <a:t>Can do it Now !</a:t>
            </a:r>
          </a:p>
          <a:p>
            <a:r>
              <a:rPr lang="en-US" dirty="0" smtClean="0"/>
              <a:t>Relies on Govt.  Estimation of Costs</a:t>
            </a:r>
          </a:p>
          <a:p>
            <a:r>
              <a:rPr lang="en-US" dirty="0" smtClean="0"/>
              <a:t>One time costs estimation (at point of occupancy)</a:t>
            </a:r>
          </a:p>
          <a:p>
            <a:r>
              <a:rPr lang="en-US" dirty="0" smtClean="0"/>
              <a:t>Front Loads development costs</a:t>
            </a:r>
          </a:p>
          <a:p>
            <a:r>
              <a:rPr lang="en-US" dirty="0" smtClean="0"/>
              <a:t>Potential diversion of funds to other needs (politics!)</a:t>
            </a:r>
          </a:p>
          <a:p>
            <a:endParaRPr lang="en-US" dirty="0"/>
          </a:p>
        </p:txBody>
      </p:sp>
      <p:sp>
        <p:nvSpPr>
          <p:cNvPr id="5" name="Text Placeholder 4"/>
          <p:cNvSpPr>
            <a:spLocks noGrp="1"/>
          </p:cNvSpPr>
          <p:nvPr>
            <p:ph type="body" sz="quarter" idx="3"/>
          </p:nvPr>
        </p:nvSpPr>
        <p:spPr/>
        <p:txBody>
          <a:bodyPr/>
          <a:lstStyle/>
          <a:p>
            <a:r>
              <a:rPr lang="en-US" dirty="0" smtClean="0"/>
              <a:t>Insurance </a:t>
            </a:r>
            <a:endParaRPr lang="en-US" dirty="0"/>
          </a:p>
        </p:txBody>
      </p:sp>
      <p:sp>
        <p:nvSpPr>
          <p:cNvPr id="6" name="Content Placeholder 5"/>
          <p:cNvSpPr>
            <a:spLocks noGrp="1"/>
          </p:cNvSpPr>
          <p:nvPr>
            <p:ph sz="quarter" idx="4"/>
          </p:nvPr>
        </p:nvSpPr>
        <p:spPr/>
        <p:txBody>
          <a:bodyPr/>
          <a:lstStyle/>
          <a:p>
            <a:r>
              <a:rPr lang="en-US" dirty="0" smtClean="0"/>
              <a:t>Will require legislative leadership</a:t>
            </a:r>
          </a:p>
          <a:p>
            <a:r>
              <a:rPr lang="en-US" dirty="0" smtClean="0"/>
              <a:t>Relies on Private sector estimation and monitoring of costs</a:t>
            </a:r>
          </a:p>
          <a:p>
            <a:r>
              <a:rPr lang="en-US" dirty="0" smtClean="0"/>
              <a:t>Can be adjusted over lifetime use of building</a:t>
            </a:r>
          </a:p>
          <a:p>
            <a:r>
              <a:rPr lang="en-US" dirty="0" smtClean="0"/>
              <a:t>Spreads costs over lifetime</a:t>
            </a:r>
          </a:p>
          <a:p>
            <a:r>
              <a:rPr lang="en-US" dirty="0" smtClean="0"/>
              <a:t>Creates new employment sector </a:t>
            </a:r>
            <a:endParaRPr lang="en-US" dirty="0"/>
          </a:p>
        </p:txBody>
      </p:sp>
    </p:spTree>
    <p:extLst>
      <p:ext uri="{BB962C8B-B14F-4D97-AF65-F5344CB8AC3E}">
        <p14:creationId xmlns:p14="http://schemas.microsoft.com/office/powerpoint/2010/main" val="3349510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4543"/>
            <a:ext cx="8305800" cy="435428"/>
          </a:xfrm>
        </p:spPr>
        <p:txBody>
          <a:bodyPr/>
          <a:lstStyle/>
          <a:p>
            <a:r>
              <a:rPr lang="en-US" dirty="0" smtClean="0"/>
              <a:t>Insurance Possible Advantages</a:t>
            </a:r>
            <a:endParaRPr lang="en-US" dirty="0"/>
          </a:p>
        </p:txBody>
      </p:sp>
      <p:sp>
        <p:nvSpPr>
          <p:cNvPr id="3" name="Content Placeholder 2"/>
          <p:cNvSpPr>
            <a:spLocks noGrp="1"/>
          </p:cNvSpPr>
          <p:nvPr>
            <p:ph idx="1"/>
          </p:nvPr>
        </p:nvSpPr>
        <p:spPr>
          <a:xfrm>
            <a:off x="1066800" y="1077686"/>
            <a:ext cx="7620000" cy="5453743"/>
          </a:xfrm>
        </p:spPr>
        <p:txBody>
          <a:bodyPr/>
          <a:lstStyle/>
          <a:p>
            <a:pPr marL="0" eaLnBrk="1" fontAlgn="ctr" hangingPunct="1">
              <a:spcBef>
                <a:spcPts val="0"/>
              </a:spcBef>
              <a:spcAft>
                <a:spcPts val="0"/>
              </a:spcAft>
            </a:pPr>
            <a:r>
              <a:rPr lang="en-US" sz="1800" kern="1200" dirty="0" smtClean="0"/>
              <a:t>Require </a:t>
            </a:r>
            <a:r>
              <a:rPr lang="en-US" sz="1800" kern="1200" dirty="0"/>
              <a:t>the </a:t>
            </a:r>
            <a:r>
              <a:rPr lang="en-US" sz="1800" b="1" kern="1200" dirty="0"/>
              <a:t>deconstruction of abandoned </a:t>
            </a:r>
            <a:r>
              <a:rPr lang="en-US" sz="1800" b="1" kern="1200" dirty="0" smtClean="0"/>
              <a:t>properties—END           BLIGHT </a:t>
            </a:r>
          </a:p>
          <a:p>
            <a:pPr marL="0" eaLnBrk="1" fontAlgn="ctr" hangingPunct="1">
              <a:spcBef>
                <a:spcPts val="0"/>
              </a:spcBef>
              <a:spcAft>
                <a:spcPts val="0"/>
              </a:spcAft>
            </a:pPr>
            <a:endParaRPr lang="en-US" sz="1800" dirty="0"/>
          </a:p>
          <a:p>
            <a:pPr marL="0" eaLnBrk="1" fontAlgn="ctr" hangingPunct="1">
              <a:spcBef>
                <a:spcPts val="0"/>
              </a:spcBef>
              <a:spcAft>
                <a:spcPts val="0"/>
              </a:spcAft>
            </a:pPr>
            <a:r>
              <a:rPr lang="en-US" sz="1800" kern="1200" dirty="0"/>
              <a:t>E</a:t>
            </a:r>
            <a:r>
              <a:rPr lang="en-US" sz="1800" kern="1200" dirty="0" smtClean="0"/>
              <a:t>ncourage </a:t>
            </a:r>
            <a:r>
              <a:rPr lang="en-US" sz="1800" kern="1200" dirty="0"/>
              <a:t>the use of </a:t>
            </a:r>
            <a:r>
              <a:rPr lang="en-US" sz="1800" b="1" kern="1200" dirty="0"/>
              <a:t>recyclable/reusable </a:t>
            </a:r>
            <a:r>
              <a:rPr lang="en-US" sz="1800" b="1" kern="1200" dirty="0" smtClean="0"/>
              <a:t>materials</a:t>
            </a:r>
          </a:p>
          <a:p>
            <a:pPr marL="0" indent="0" eaLnBrk="1" fontAlgn="ctr" hangingPunct="1">
              <a:spcBef>
                <a:spcPts val="0"/>
              </a:spcBef>
              <a:spcAft>
                <a:spcPts val="0"/>
              </a:spcAft>
              <a:buNone/>
            </a:pPr>
            <a:r>
              <a:rPr lang="en-US" sz="1800" b="1" kern="1200" dirty="0" smtClean="0"/>
              <a:t> </a:t>
            </a:r>
            <a:endParaRPr lang="en-US" sz="1800" dirty="0"/>
          </a:p>
          <a:p>
            <a:pPr marL="0" eaLnBrk="1" fontAlgn="ctr" hangingPunct="1">
              <a:spcBef>
                <a:spcPts val="0"/>
              </a:spcBef>
              <a:spcAft>
                <a:spcPts val="0"/>
              </a:spcAft>
            </a:pPr>
            <a:r>
              <a:rPr lang="en-US" sz="1800" b="1" kern="1200" dirty="0" smtClean="0"/>
              <a:t>Promote </a:t>
            </a:r>
            <a:r>
              <a:rPr lang="en-US" sz="1800" b="1" kern="1200" dirty="0"/>
              <a:t>a more sustainable system of construction and </a:t>
            </a:r>
            <a:r>
              <a:rPr lang="en-US" sz="1800" b="1" kern="1200" dirty="0" smtClean="0"/>
              <a:t>deconstruction</a:t>
            </a:r>
            <a:r>
              <a:rPr lang="en-US" sz="1800" kern="1200" dirty="0" smtClean="0"/>
              <a:t> </a:t>
            </a:r>
            <a:endParaRPr lang="en-US" sz="1800" b="1" kern="1200" dirty="0" smtClean="0"/>
          </a:p>
          <a:p>
            <a:pPr marL="0" eaLnBrk="1" fontAlgn="ctr" hangingPunct="1">
              <a:spcBef>
                <a:spcPts val="0"/>
              </a:spcBef>
              <a:spcAft>
                <a:spcPts val="0"/>
              </a:spcAft>
            </a:pPr>
            <a:endParaRPr lang="en-US" sz="1800" kern="1200" dirty="0" smtClean="0"/>
          </a:p>
          <a:p>
            <a:pPr marL="0" eaLnBrk="1" fontAlgn="ctr" hangingPunct="1">
              <a:spcBef>
                <a:spcPts val="0"/>
              </a:spcBef>
              <a:spcAft>
                <a:spcPts val="0"/>
              </a:spcAft>
            </a:pPr>
            <a:r>
              <a:rPr lang="en-US" sz="1800" b="1" kern="1200" dirty="0" smtClean="0"/>
              <a:t>Financial responsibility </a:t>
            </a:r>
            <a:r>
              <a:rPr lang="en-US" sz="1800" kern="1200" dirty="0" smtClean="0"/>
              <a:t>lies with </a:t>
            </a:r>
            <a:r>
              <a:rPr lang="en-US" sz="1800" b="1" kern="1200" dirty="0" smtClean="0"/>
              <a:t>consumer</a:t>
            </a:r>
            <a:r>
              <a:rPr lang="en-US" sz="1800" kern="1200" dirty="0" smtClean="0"/>
              <a:t> and </a:t>
            </a:r>
            <a:r>
              <a:rPr lang="en-US" sz="1800" b="1" kern="1200" dirty="0"/>
              <a:t>reduce public subsidy of removal</a:t>
            </a:r>
          </a:p>
          <a:p>
            <a:pPr marL="0" eaLnBrk="1" fontAlgn="ctr" hangingPunct="1">
              <a:spcBef>
                <a:spcPts val="0"/>
              </a:spcBef>
              <a:spcAft>
                <a:spcPts val="0"/>
              </a:spcAft>
            </a:pPr>
            <a:endParaRPr lang="en-US" sz="1800" dirty="0"/>
          </a:p>
          <a:p>
            <a:pPr marL="0" eaLnBrk="1" fontAlgn="ctr" hangingPunct="1">
              <a:spcBef>
                <a:spcPts val="0"/>
              </a:spcBef>
              <a:spcAft>
                <a:spcPts val="0"/>
              </a:spcAft>
            </a:pPr>
            <a:r>
              <a:rPr lang="en-US" sz="1800" b="1" kern="1200" dirty="0" smtClean="0"/>
              <a:t>May </a:t>
            </a:r>
            <a:r>
              <a:rPr lang="en-US" sz="1800" b="1" kern="1200" dirty="0"/>
              <a:t>encourage redevelopment of existing abandoned </a:t>
            </a:r>
            <a:r>
              <a:rPr lang="en-US" sz="1800" b="1" kern="1200" dirty="0" smtClean="0"/>
              <a:t>parcels </a:t>
            </a:r>
            <a:r>
              <a:rPr lang="en-US" sz="1800" kern="1200" dirty="0" smtClean="0"/>
              <a:t>(if applied to only new construction)</a:t>
            </a:r>
          </a:p>
          <a:p>
            <a:pPr marL="0" eaLnBrk="1" fontAlgn="ctr" hangingPunct="1">
              <a:spcBef>
                <a:spcPts val="0"/>
              </a:spcBef>
              <a:spcAft>
                <a:spcPts val="0"/>
              </a:spcAft>
            </a:pPr>
            <a:endParaRPr lang="en-US" sz="1800" dirty="0"/>
          </a:p>
          <a:p>
            <a:pPr marL="0" eaLnBrk="1" fontAlgn="ctr" hangingPunct="1">
              <a:spcBef>
                <a:spcPts val="0"/>
              </a:spcBef>
              <a:spcAft>
                <a:spcPts val="0"/>
              </a:spcAft>
            </a:pPr>
            <a:r>
              <a:rPr lang="en-US" sz="1800" b="1" kern="1200" dirty="0" smtClean="0"/>
              <a:t>All </a:t>
            </a:r>
            <a:r>
              <a:rPr lang="en-US" sz="1800" b="1" kern="1200" dirty="0"/>
              <a:t>communities would be equally </a:t>
            </a:r>
            <a:r>
              <a:rPr lang="en-US" sz="1800" b="1" kern="1200" dirty="0" smtClean="0"/>
              <a:t>impacted  </a:t>
            </a:r>
            <a:r>
              <a:rPr lang="en-US" sz="1800" kern="1200" dirty="0" smtClean="0"/>
              <a:t>(assuming national legislative leadership)</a:t>
            </a:r>
          </a:p>
          <a:p>
            <a:pPr marL="0" eaLnBrk="1" fontAlgn="ctr" hangingPunct="1">
              <a:spcBef>
                <a:spcPts val="0"/>
              </a:spcBef>
              <a:spcAft>
                <a:spcPts val="0"/>
              </a:spcAft>
            </a:pPr>
            <a:endParaRPr lang="en-US" sz="1800" kern="1200" dirty="0" smtClean="0"/>
          </a:p>
          <a:p>
            <a:pPr marL="0" eaLnBrk="1" fontAlgn="ctr" hangingPunct="1">
              <a:spcBef>
                <a:spcPts val="0"/>
              </a:spcBef>
              <a:spcAft>
                <a:spcPts val="0"/>
              </a:spcAft>
            </a:pPr>
            <a:r>
              <a:rPr lang="en-US" sz="1800" b="1" kern="1200" dirty="0" smtClean="0"/>
              <a:t>Create </a:t>
            </a:r>
            <a:r>
              <a:rPr lang="en-US" sz="1800" b="1" kern="1200" dirty="0"/>
              <a:t>new </a:t>
            </a:r>
            <a:r>
              <a:rPr lang="en-US" sz="1800" b="1" kern="1200" dirty="0" smtClean="0"/>
              <a:t>insurance/deconstruction sector THAT MONITORS SITE PERFORMANCE AND ADJUSTS PREMIUMS ACCORDINGLY</a:t>
            </a:r>
            <a:endParaRPr lang="en-US" sz="1800" dirty="0"/>
          </a:p>
        </p:txBody>
      </p:sp>
    </p:spTree>
    <p:extLst>
      <p:ext uri="{BB962C8B-B14F-4D97-AF65-F5344CB8AC3E}">
        <p14:creationId xmlns:p14="http://schemas.microsoft.com/office/powerpoint/2010/main" val="11665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Possible Disadvantages</a:t>
            </a:r>
            <a:endParaRPr lang="en-US" dirty="0"/>
          </a:p>
        </p:txBody>
      </p:sp>
      <p:sp>
        <p:nvSpPr>
          <p:cNvPr id="3" name="Content Placeholder 2"/>
          <p:cNvSpPr>
            <a:spLocks noGrp="1"/>
          </p:cNvSpPr>
          <p:nvPr>
            <p:ph idx="1"/>
          </p:nvPr>
        </p:nvSpPr>
        <p:spPr>
          <a:xfrm>
            <a:off x="1066800" y="1415143"/>
            <a:ext cx="7620000" cy="4528457"/>
          </a:xfrm>
        </p:spPr>
        <p:txBody>
          <a:bodyPr/>
          <a:lstStyle/>
          <a:p>
            <a:pPr eaLnBrk="1" fontAlgn="ctr" hangingPunct="1"/>
            <a:r>
              <a:rPr lang="en-US" dirty="0"/>
              <a:t>May encourage </a:t>
            </a:r>
            <a:r>
              <a:rPr lang="en-US" b="1" dirty="0"/>
              <a:t>low cost building practices</a:t>
            </a:r>
            <a:endParaRPr lang="en-US" dirty="0"/>
          </a:p>
          <a:p>
            <a:pPr eaLnBrk="1" fontAlgn="ctr" hangingPunct="1"/>
            <a:r>
              <a:rPr lang="en-US" dirty="0"/>
              <a:t>May </a:t>
            </a:r>
            <a:r>
              <a:rPr lang="en-US" b="1" dirty="0"/>
              <a:t>increase the short-term cost of </a:t>
            </a:r>
            <a:r>
              <a:rPr lang="en-US" b="1" dirty="0" smtClean="0"/>
              <a:t>construction</a:t>
            </a:r>
          </a:p>
          <a:p>
            <a:pPr eaLnBrk="1" fontAlgn="ctr" hangingPunct="1"/>
            <a:r>
              <a:rPr lang="en-US" b="1" dirty="0" smtClean="0"/>
              <a:t>Increase price to consumer </a:t>
            </a:r>
            <a:r>
              <a:rPr lang="en-US" dirty="0" smtClean="0"/>
              <a:t>by eliminating hidden public subsidy </a:t>
            </a:r>
            <a:endParaRPr lang="en-US" dirty="0"/>
          </a:p>
          <a:p>
            <a:pPr eaLnBrk="1" fontAlgn="ctr" hangingPunct="1"/>
            <a:r>
              <a:rPr lang="en-US" dirty="0"/>
              <a:t>May </a:t>
            </a:r>
            <a:r>
              <a:rPr lang="en-US" b="1" dirty="0"/>
              <a:t>discourage mixed-use structures</a:t>
            </a:r>
          </a:p>
          <a:p>
            <a:pPr eaLnBrk="1" fontAlgn="ctr" hangingPunct="1"/>
            <a:r>
              <a:rPr lang="en-US" dirty="0"/>
              <a:t>If enacted </a:t>
            </a:r>
            <a:r>
              <a:rPr lang="en-US" b="1" dirty="0"/>
              <a:t>only at the local level </a:t>
            </a:r>
            <a:r>
              <a:rPr lang="en-US" dirty="0"/>
              <a:t>it </a:t>
            </a:r>
            <a:r>
              <a:rPr lang="en-US" dirty="0" smtClean="0"/>
              <a:t>may increase </a:t>
            </a:r>
            <a:r>
              <a:rPr lang="en-US" b="1" dirty="0" smtClean="0"/>
              <a:t>competition for economic development…come abandon in our town!</a:t>
            </a:r>
            <a:endParaRPr lang="en-US" b="1" dirty="0"/>
          </a:p>
        </p:txBody>
      </p:sp>
    </p:spTree>
    <p:extLst>
      <p:ext uri="{BB962C8B-B14F-4D97-AF65-F5344CB8AC3E}">
        <p14:creationId xmlns:p14="http://schemas.microsoft.com/office/powerpoint/2010/main" val="1102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48" y="484819"/>
            <a:ext cx="9285667" cy="461665"/>
          </a:xfrm>
          <a:prstGeom prst="rect">
            <a:avLst/>
          </a:prstGeom>
          <a:noFill/>
        </p:spPr>
        <p:txBody>
          <a:bodyPr wrap="square" rtlCol="0">
            <a:spAutoFit/>
          </a:bodyPr>
          <a:lstStyle/>
          <a:p>
            <a:r>
              <a:rPr lang="en-US" sz="2400" b="1" dirty="0" smtClean="0">
                <a:solidFill>
                  <a:srgbClr val="006600"/>
                </a:solidFill>
              </a:rPr>
              <a:t>Requiring all new construction to be built for deconstruction</a:t>
            </a:r>
          </a:p>
        </p:txBody>
      </p:sp>
      <p:sp>
        <p:nvSpPr>
          <p:cNvPr id="3" name="TextBox 2"/>
          <p:cNvSpPr txBox="1"/>
          <p:nvPr/>
        </p:nvSpPr>
        <p:spPr>
          <a:xfrm>
            <a:off x="312821" y="1275347"/>
            <a:ext cx="8662737" cy="1754326"/>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Deconstruction</a:t>
            </a:r>
            <a:r>
              <a:rPr lang="en-US" sz="2200" dirty="0" smtClean="0"/>
              <a:t> </a:t>
            </a:r>
            <a:r>
              <a:rPr lang="en-US" sz="2200" dirty="0"/>
              <a:t>is the process of the selective dismantling or removal from building components in order to make the maximum use of recycled materials (U.S. Department of Housing &amp; Urban Development, 2000) </a:t>
            </a:r>
            <a:endParaRPr lang="en-US" sz="2200" dirty="0" smtClean="0"/>
          </a:p>
          <a:p>
            <a:pPr marL="285750" indent="-285750">
              <a:buFont typeface="Arial" panose="020B0604020202020204" pitchFamily="34" charset="0"/>
              <a:buChar char="•"/>
            </a:pPr>
            <a:endParaRPr lang="en-US" sz="2000" dirty="0"/>
          </a:p>
        </p:txBody>
      </p:sp>
      <p:sp>
        <p:nvSpPr>
          <p:cNvPr id="4" name="TextBox 3"/>
          <p:cNvSpPr txBox="1"/>
          <p:nvPr/>
        </p:nvSpPr>
        <p:spPr>
          <a:xfrm>
            <a:off x="461955" y="3393829"/>
            <a:ext cx="7695456" cy="2534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Reduction in waste generation and conservation of local landfill space</a:t>
            </a:r>
          </a:p>
          <a:p>
            <a:pPr marL="285750" indent="-285750">
              <a:lnSpc>
                <a:spcPct val="150000"/>
              </a:lnSpc>
              <a:buFont typeface="Arial" panose="020B0604020202020204" pitchFamily="34" charset="0"/>
              <a:buChar char="•"/>
            </a:pPr>
            <a:r>
              <a:rPr lang="en-US" dirty="0" smtClean="0"/>
              <a:t>Creating job training and employment opportunities</a:t>
            </a:r>
          </a:p>
          <a:p>
            <a:pPr marL="285750" indent="-285750">
              <a:lnSpc>
                <a:spcPct val="150000"/>
              </a:lnSpc>
              <a:buFont typeface="Arial" panose="020B0604020202020204" pitchFamily="34" charset="0"/>
              <a:buChar char="•"/>
            </a:pPr>
            <a:r>
              <a:rPr lang="en-US" dirty="0" smtClean="0"/>
              <a:t>Reduce local energy consumption and natural resources</a:t>
            </a:r>
          </a:p>
          <a:p>
            <a:pPr marL="285750" indent="-285750">
              <a:lnSpc>
                <a:spcPct val="150000"/>
              </a:lnSpc>
              <a:buFont typeface="Arial" panose="020B0604020202020204" pitchFamily="34" charset="0"/>
              <a:buChar char="•"/>
            </a:pPr>
            <a:r>
              <a:rPr lang="en-US" dirty="0" smtClean="0"/>
              <a:t>Providing materials for building construction</a:t>
            </a:r>
          </a:p>
          <a:p>
            <a:pPr marL="285750" indent="-285750">
              <a:lnSpc>
                <a:spcPct val="150000"/>
              </a:lnSpc>
              <a:buFont typeface="Arial" panose="020B0604020202020204" pitchFamily="34" charset="0"/>
              <a:buChar char="•"/>
            </a:pPr>
            <a:r>
              <a:rPr lang="en-US" dirty="0" smtClean="0"/>
              <a:t>Overall lower building removing costs – because the added value of material salvage and avoid disposal costs</a:t>
            </a:r>
            <a:endParaRPr lang="en-US" dirty="0"/>
          </a:p>
        </p:txBody>
      </p:sp>
      <p:sp>
        <p:nvSpPr>
          <p:cNvPr id="5" name="TextBox 4"/>
          <p:cNvSpPr txBox="1"/>
          <p:nvPr/>
        </p:nvSpPr>
        <p:spPr>
          <a:xfrm>
            <a:off x="461955" y="2798840"/>
            <a:ext cx="5979886" cy="461665"/>
          </a:xfrm>
          <a:prstGeom prst="rect">
            <a:avLst/>
          </a:prstGeom>
          <a:noFill/>
        </p:spPr>
        <p:txBody>
          <a:bodyPr wrap="square" rtlCol="0">
            <a:spAutoFit/>
          </a:bodyPr>
          <a:lstStyle/>
          <a:p>
            <a:r>
              <a:rPr lang="en-US" sz="2400" b="1" dirty="0" smtClean="0">
                <a:solidFill>
                  <a:srgbClr val="006600"/>
                </a:solidFill>
              </a:rPr>
              <a:t>Benefits of Deconstruction</a:t>
            </a:r>
          </a:p>
        </p:txBody>
      </p:sp>
    </p:spTree>
    <p:extLst>
      <p:ext uri="{BB962C8B-B14F-4D97-AF65-F5344CB8AC3E}">
        <p14:creationId xmlns:p14="http://schemas.microsoft.com/office/powerpoint/2010/main" val="121820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Tree>
    <p:extLst>
      <p:ext uri="{BB962C8B-B14F-4D97-AF65-F5344CB8AC3E}">
        <p14:creationId xmlns:p14="http://schemas.microsoft.com/office/powerpoint/2010/main" val="213561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11660C"/>
                </a:solidFill>
                <a:effectLst>
                  <a:outerShdw blurRad="38100" dist="38100" dir="2700000" algn="tl">
                    <a:srgbClr val="000000">
                      <a:alpha val="43137"/>
                    </a:srgbClr>
                  </a:outerShdw>
                </a:effectLst>
                <a:latin typeface="Arial" pitchFamily="34" charset="0"/>
                <a:cs typeface="Arial" pitchFamily="34" charset="0"/>
              </a:rPr>
              <a:t>Structural Abandonment in </a:t>
            </a:r>
            <a:br>
              <a:rPr lang="en-US" dirty="0">
                <a:solidFill>
                  <a:srgbClr val="11660C"/>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11660C"/>
                </a:solidFill>
                <a:effectLst>
                  <a:outerShdw blurRad="38100" dist="38100" dir="2700000" algn="tl">
                    <a:srgbClr val="000000">
                      <a:alpha val="43137"/>
                    </a:srgbClr>
                  </a:outerShdw>
                </a:effectLst>
                <a:latin typeface="Arial" pitchFamily="34" charset="0"/>
                <a:cs typeface="Arial" pitchFamily="34" charset="0"/>
              </a:rPr>
              <a:t>the </a:t>
            </a:r>
            <a:r>
              <a:rPr lang="en-US" dirty="0">
                <a:solidFill>
                  <a:srgbClr val="11660C"/>
                </a:solidFill>
                <a:effectLst>
                  <a:outerShdw blurRad="38100" dist="38100" dir="2700000" algn="tl">
                    <a:srgbClr val="000000">
                      <a:alpha val="43137"/>
                    </a:srgbClr>
                  </a:outerShdw>
                </a:effectLst>
                <a:latin typeface="Arial" pitchFamily="34" charset="0"/>
                <a:cs typeface="Arial" pitchFamily="34" charset="0"/>
              </a:rPr>
              <a:t>United States</a:t>
            </a:r>
          </a:p>
        </p:txBody>
      </p:sp>
      <p:sp>
        <p:nvSpPr>
          <p:cNvPr id="3" name="Content Placeholder 2"/>
          <p:cNvSpPr>
            <a:spLocks noGrp="1"/>
          </p:cNvSpPr>
          <p:nvPr>
            <p:ph idx="1"/>
          </p:nvPr>
        </p:nvSpPr>
        <p:spPr>
          <a:xfrm>
            <a:off x="723901" y="2546377"/>
            <a:ext cx="3810000" cy="3986944"/>
          </a:xfrm>
        </p:spPr>
        <p:txBody>
          <a:bodyPr/>
          <a:lstStyle/>
          <a:p>
            <a:r>
              <a:rPr lang="en-US" sz="2000" b="1" dirty="0" smtClean="0">
                <a:solidFill>
                  <a:srgbClr val="FF0000"/>
                </a:solidFill>
              </a:rPr>
              <a:t>7.4 million </a:t>
            </a:r>
            <a:r>
              <a:rPr lang="en-US" sz="2000" dirty="0" smtClean="0"/>
              <a:t>homes that are currently vacant and not being marketed for sale or rent in 2012 (</a:t>
            </a:r>
            <a:r>
              <a:rPr lang="en-US" sz="2000" dirty="0"/>
              <a:t>The Joint Center for Housing Studies of Harvard University </a:t>
            </a:r>
            <a:r>
              <a:rPr lang="en-US" sz="2000" dirty="0" smtClean="0"/>
              <a:t>).</a:t>
            </a:r>
          </a:p>
          <a:p>
            <a:endParaRPr lang="en-US" sz="2000" dirty="0" smtClean="0"/>
          </a:p>
          <a:p>
            <a:r>
              <a:rPr lang="en-US" sz="2000" dirty="0"/>
              <a:t>nearly </a:t>
            </a:r>
            <a:r>
              <a:rPr lang="en-US" sz="2000" dirty="0">
                <a:solidFill>
                  <a:srgbClr val="FF0000"/>
                </a:solidFill>
              </a:rPr>
              <a:t>40 percent </a:t>
            </a:r>
            <a:r>
              <a:rPr lang="en-US" sz="2000" dirty="0"/>
              <a:t>of the nation’s vacant homes are located in just </a:t>
            </a:r>
            <a:r>
              <a:rPr lang="en-US" sz="2000" dirty="0">
                <a:solidFill>
                  <a:srgbClr val="FF0000"/>
                </a:solidFill>
              </a:rPr>
              <a:t>10 percent</a:t>
            </a:r>
            <a:r>
              <a:rPr lang="en-US" sz="2000" dirty="0"/>
              <a:t> of all census tracts (Duke 2012). </a:t>
            </a:r>
            <a:endParaRPr lang="en-US" sz="2000" dirty="0" smtClean="0"/>
          </a:p>
          <a:p>
            <a:endParaRPr lang="en-US" sz="2000" dirty="0"/>
          </a:p>
        </p:txBody>
      </p:sp>
      <p:sp>
        <p:nvSpPr>
          <p:cNvPr id="4" name="TextBox 3"/>
          <p:cNvSpPr txBox="1"/>
          <p:nvPr/>
        </p:nvSpPr>
        <p:spPr>
          <a:xfrm>
            <a:off x="723900" y="1906073"/>
            <a:ext cx="4775379" cy="461665"/>
          </a:xfrm>
          <a:prstGeom prst="rect">
            <a:avLst/>
          </a:prstGeom>
          <a:noFill/>
        </p:spPr>
        <p:txBody>
          <a:bodyPr wrap="square" rtlCol="0">
            <a:spAutoFit/>
          </a:bodyPr>
          <a:lstStyle/>
          <a:p>
            <a:r>
              <a:rPr lang="en-US" sz="2400" b="1" dirty="0" smtClean="0">
                <a:solidFill>
                  <a:srgbClr val="11660C"/>
                </a:solidFill>
              </a:rPr>
              <a:t>Residential Properties Vacancy</a:t>
            </a:r>
            <a:endParaRPr lang="en-US" sz="2400" b="1" dirty="0">
              <a:solidFill>
                <a:srgbClr val="11660C"/>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1" y="2689713"/>
            <a:ext cx="4145387" cy="2404324"/>
          </a:xfrm>
          <a:prstGeom prst="rect">
            <a:avLst/>
          </a:prstGeom>
        </p:spPr>
      </p:pic>
      <p:sp>
        <p:nvSpPr>
          <p:cNvPr id="6" name="TextBox 5"/>
          <p:cNvSpPr txBox="1"/>
          <p:nvPr/>
        </p:nvSpPr>
        <p:spPr>
          <a:xfrm>
            <a:off x="4533900" y="5344732"/>
            <a:ext cx="4326765" cy="400110"/>
          </a:xfrm>
          <a:prstGeom prst="rect">
            <a:avLst/>
          </a:prstGeom>
          <a:noFill/>
        </p:spPr>
        <p:txBody>
          <a:bodyPr wrap="square" rtlCol="0">
            <a:spAutoFit/>
          </a:bodyPr>
          <a:lstStyle/>
          <a:p>
            <a:r>
              <a:rPr lang="en-US" sz="1000" i="1" dirty="0"/>
              <a:t>Source: http://articles.chicagotribune.com/2013-07-24/news/sns-rt-us-usa-detroit-blight-20130724_1_blight-removal-blight-problem-urban-blight</a:t>
            </a:r>
          </a:p>
        </p:txBody>
      </p:sp>
    </p:spTree>
    <p:extLst>
      <p:ext uri="{BB962C8B-B14F-4D97-AF65-F5344CB8AC3E}">
        <p14:creationId xmlns:p14="http://schemas.microsoft.com/office/powerpoint/2010/main" val="269635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0372" y="576940"/>
            <a:ext cx="8069942" cy="1077218"/>
          </a:xfrm>
          <a:prstGeom prst="rect">
            <a:avLst/>
          </a:prstGeom>
          <a:noFill/>
        </p:spPr>
        <p:txBody>
          <a:bodyPr wrap="square" rtlCol="0">
            <a:spAutoFit/>
          </a:bodyPr>
          <a:lstStyle/>
          <a:p>
            <a:r>
              <a:rPr lang="en-US" sz="3200" b="1" dirty="0" smtClean="0">
                <a:solidFill>
                  <a:srgbClr val="006600"/>
                </a:solidFill>
                <a:effectLst>
                  <a:outerShdw blurRad="38100" dist="38100" dir="2700000" algn="tl">
                    <a:srgbClr val="000000">
                      <a:alpha val="43137"/>
                    </a:srgbClr>
                  </a:outerShdw>
                </a:effectLst>
              </a:rPr>
              <a:t>The Alternative Paradigm</a:t>
            </a:r>
          </a:p>
          <a:p>
            <a:pPr algn="ctr"/>
            <a:endParaRPr lang="en-US" sz="3200" b="1" dirty="0" smtClean="0">
              <a:solidFill>
                <a:srgbClr val="006600"/>
              </a:solidFill>
              <a:effectLst>
                <a:outerShdw blurRad="38100" dist="38100" dir="2700000" algn="tl">
                  <a:srgbClr val="000000">
                    <a:alpha val="43137"/>
                  </a:srgbClr>
                </a:outerShdw>
              </a:effectLst>
            </a:endParaRPr>
          </a:p>
        </p:txBody>
      </p:sp>
      <p:graphicFrame>
        <p:nvGraphicFramePr>
          <p:cNvPr id="4" name="Content Placeholder 3"/>
          <p:cNvGraphicFramePr>
            <a:graphicFrameLocks/>
          </p:cNvGraphicFramePr>
          <p:nvPr>
            <p:extLst>
              <p:ext uri="{D42A27DB-BD31-4B8C-83A1-F6EECF244321}">
                <p14:modId xmlns:p14="http://schemas.microsoft.com/office/powerpoint/2010/main" val="201290630"/>
              </p:ext>
            </p:extLst>
          </p:nvPr>
        </p:nvGraphicFramePr>
        <p:xfrm>
          <a:off x="275778" y="1480456"/>
          <a:ext cx="8548914" cy="4807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634614" y="427405"/>
            <a:ext cx="7861504" cy="954107"/>
          </a:xfrm>
          <a:prstGeom prst="rect">
            <a:avLst/>
          </a:prstGeom>
        </p:spPr>
        <p:txBody>
          <a:bodyPr wrap="square">
            <a:spAutoFit/>
          </a:bodyPr>
          <a:lstStyle/>
          <a:p>
            <a:pPr algn="ctr"/>
            <a:r>
              <a:rPr lang="en-US" sz="3200" b="1" dirty="0" smtClean="0">
                <a:solidFill>
                  <a:srgbClr val="006600"/>
                </a:solidFill>
                <a:effectLst>
                  <a:outerShdw blurRad="38100" dist="38100" dir="2700000" algn="tl">
                    <a:srgbClr val="000000">
                      <a:alpha val="43137"/>
                    </a:srgbClr>
                  </a:outerShdw>
                </a:effectLst>
              </a:rPr>
              <a:t>Future Research</a:t>
            </a:r>
          </a:p>
          <a:p>
            <a:pPr algn="ctr"/>
            <a:r>
              <a:rPr lang="en-US" sz="2400" b="1" dirty="0">
                <a:solidFill>
                  <a:srgbClr val="11660C"/>
                </a:solidFill>
              </a:rPr>
              <a:t>“National Abandoned Structures Task Force” </a:t>
            </a:r>
            <a:r>
              <a:rPr lang="en-US" sz="2400" b="1" dirty="0" smtClean="0">
                <a:solidFill>
                  <a:srgbClr val="11660C"/>
                </a:solidFill>
                <a:effectLst>
                  <a:outerShdw blurRad="38100" dist="38100" dir="2700000" algn="tl">
                    <a:srgbClr val="000000">
                      <a:alpha val="43137"/>
                    </a:srgbClr>
                  </a:outerShdw>
                </a:effectLst>
              </a:rPr>
              <a:t> </a:t>
            </a:r>
          </a:p>
        </p:txBody>
      </p:sp>
      <p:sp>
        <p:nvSpPr>
          <p:cNvPr id="5" name="Content Placeholder 2"/>
          <p:cNvSpPr>
            <a:spLocks noGrp="1"/>
          </p:cNvSpPr>
          <p:nvPr>
            <p:ph idx="1"/>
          </p:nvPr>
        </p:nvSpPr>
        <p:spPr>
          <a:xfrm>
            <a:off x="382106" y="1501542"/>
            <a:ext cx="8366520" cy="5190996"/>
          </a:xfrm>
        </p:spPr>
        <p:txBody>
          <a:bodyPr/>
          <a:lstStyle/>
          <a:p>
            <a:pPr lvl="0"/>
            <a:r>
              <a:rPr lang="en-US" sz="2000" dirty="0"/>
              <a:t>What local, state and national policies and practices encourage private structural abandonment?</a:t>
            </a:r>
          </a:p>
          <a:p>
            <a:pPr lvl="0"/>
            <a:r>
              <a:rPr lang="en-US" sz="2000" dirty="0"/>
              <a:t>What is the feasibility of adopting policies and practices such as bonds, fees, and structural insurance policies that would provide for the financing of deconstruction of abandoned private structures?</a:t>
            </a:r>
          </a:p>
          <a:p>
            <a:pPr lvl="0"/>
            <a:r>
              <a:rPr lang="en-US" sz="2000" dirty="0"/>
              <a:t>What polices could promote the structural deconstruction over demolition?</a:t>
            </a:r>
          </a:p>
          <a:p>
            <a:pPr lvl="0"/>
            <a:r>
              <a:rPr lang="en-US" sz="2000" dirty="0"/>
              <a:t>What factors may determine a region’s competitive advantage to engage widespread deconstruction?</a:t>
            </a:r>
          </a:p>
          <a:p>
            <a:pPr lvl="0"/>
            <a:r>
              <a:rPr lang="en-US" sz="2000" dirty="0"/>
              <a:t>What economic development policies, models, tools and practices might assist in the creation of a structural deconstruction economy? </a:t>
            </a:r>
          </a:p>
          <a:p>
            <a:pPr lvl="0"/>
            <a:r>
              <a:rPr lang="en-US" sz="2000" dirty="0"/>
              <a:t>What is the potential impact of a deconstruction sector on employment? What occupational training is necessary for these occupations and what is the current capacity to provide this training</a:t>
            </a:r>
            <a:r>
              <a:rPr lang="en-US" sz="2000" dirty="0" smtClean="0"/>
              <a:t>?</a:t>
            </a:r>
          </a:p>
          <a:p>
            <a:pPr>
              <a:spcBef>
                <a:spcPts val="1800"/>
              </a:spcBef>
              <a:buFont typeface="Arial" pitchFamily="34" charset="0"/>
              <a:buChar char="•"/>
              <a:defRPr/>
            </a:pPr>
            <a:endParaRPr lang="en-US" sz="2200" dirty="0" smtClean="0"/>
          </a:p>
          <a:p>
            <a:pPr>
              <a:spcBef>
                <a:spcPts val="1800"/>
              </a:spcBef>
              <a:buFont typeface="Arial" pitchFamily="34" charset="0"/>
              <a:buChar char="•"/>
              <a:defRPr/>
            </a:pPr>
            <a:endParaRPr lang="en-US" sz="2200" dirty="0"/>
          </a:p>
          <a:p>
            <a:pPr marL="457200" indent="-457200">
              <a:spcBef>
                <a:spcPts val="1800"/>
              </a:spcBef>
              <a:buFont typeface="Arial" pitchFamily="34" charset="0"/>
              <a:buChar char="•"/>
              <a:defRPr/>
            </a:pPr>
            <a:endParaRPr lang="en-US" sz="2200" dirty="0"/>
          </a:p>
        </p:txBody>
      </p:sp>
    </p:spTree>
    <p:extLst>
      <p:ext uri="{BB962C8B-B14F-4D97-AF65-F5344CB8AC3E}">
        <p14:creationId xmlns:p14="http://schemas.microsoft.com/office/powerpoint/2010/main" val="347396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770264" y="349605"/>
            <a:ext cx="5751355" cy="584775"/>
          </a:xfrm>
          <a:prstGeom prst="rect">
            <a:avLst/>
          </a:prstGeom>
        </p:spPr>
        <p:txBody>
          <a:bodyPr wrap="square">
            <a:spAutoFit/>
          </a:bodyPr>
          <a:lstStyle/>
          <a:p>
            <a:r>
              <a:rPr lang="en-US" sz="3200" b="1" dirty="0" smtClean="0">
                <a:solidFill>
                  <a:srgbClr val="006600"/>
                </a:solidFill>
                <a:effectLst>
                  <a:outerShdw blurRad="38100" dist="38100" dir="2700000" algn="tl">
                    <a:srgbClr val="000000">
                      <a:alpha val="43137"/>
                    </a:srgbClr>
                  </a:outerShdw>
                </a:effectLst>
              </a:rPr>
              <a:t>Future Research </a:t>
            </a:r>
          </a:p>
        </p:txBody>
      </p:sp>
      <p:sp>
        <p:nvSpPr>
          <p:cNvPr id="7" name="Content Placeholder 2"/>
          <p:cNvSpPr>
            <a:spLocks noGrp="1"/>
          </p:cNvSpPr>
          <p:nvPr>
            <p:ph idx="1"/>
          </p:nvPr>
        </p:nvSpPr>
        <p:spPr>
          <a:xfrm>
            <a:off x="402336" y="934380"/>
            <a:ext cx="8001439" cy="2324782"/>
          </a:xfrm>
        </p:spPr>
        <p:txBody>
          <a:bodyPr/>
          <a:lstStyle/>
          <a:p>
            <a:r>
              <a:rPr lang="en-US" sz="2000" dirty="0"/>
              <a:t>What research is needed to convert low value, high volume construction and deconstruction wastes into high value commodities and products</a:t>
            </a:r>
            <a:r>
              <a:rPr lang="en-US" sz="2000" dirty="0" smtClean="0"/>
              <a:t>?</a:t>
            </a:r>
          </a:p>
          <a:p>
            <a:pPr lvl="0"/>
            <a:r>
              <a:rPr lang="en-US" sz="2000" dirty="0" smtClean="0"/>
              <a:t>What </a:t>
            </a:r>
            <a:r>
              <a:rPr lang="en-US" sz="2000" dirty="0"/>
              <a:t>are the short and long-term risks associated with deconstruction of potentially toxic structural materials and what methods might be employed to reduce or eliminate these hazards from the reuse stream? </a:t>
            </a:r>
          </a:p>
          <a:p>
            <a:pPr lvl="0"/>
            <a:r>
              <a:rPr lang="en-US" sz="2000" dirty="0"/>
              <a:t>What is the life cycle impact of such material conversions and applications? What is the life cycle impact of demolition vs. deconstruction, generally? This should include traditional Life Cycle Analysis (LCA), energy flows, and embodied energy.</a:t>
            </a:r>
          </a:p>
          <a:p>
            <a:pPr lvl="0"/>
            <a:r>
              <a:rPr lang="en-US" sz="2000" dirty="0"/>
              <a:t>What are the areas of intersection between offsite construction and deconstruction activity/salvaged materials? Is there a role for redevelopment of legacy cities?</a:t>
            </a:r>
          </a:p>
          <a:p>
            <a:r>
              <a:rPr lang="en-US" sz="2000" dirty="0"/>
              <a:t>What is the impact of deconstruction and design for deconstruction on contractors? Contract terms and specifications? Information flow? Training? Schedule/cost? Construction techniques? Safety/risk? </a:t>
            </a:r>
            <a:endParaRPr lang="en-US" sz="2100" dirty="0" smtClean="0">
              <a:ea typeface="ＭＳ Ｐゴシック" pitchFamily="34" charset="-128"/>
            </a:endParaRPr>
          </a:p>
        </p:txBody>
      </p:sp>
    </p:spTree>
    <p:extLst>
      <p:ext uri="{BB962C8B-B14F-4D97-AF65-F5344CB8AC3E}">
        <p14:creationId xmlns:p14="http://schemas.microsoft.com/office/powerpoint/2010/main" val="347396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240" y="3154680"/>
            <a:ext cx="7162800" cy="2590800"/>
          </a:xfrm>
        </p:spPr>
        <p:txBody>
          <a:bodyPr/>
          <a:lstStyle/>
          <a:p>
            <a:pPr>
              <a:lnSpc>
                <a:spcPct val="150000"/>
              </a:lnSpc>
            </a:pPr>
            <a:r>
              <a:rPr lang="en-US" sz="3600" b="1" i="1" dirty="0" smtClean="0">
                <a:solidFill>
                  <a:srgbClr val="11660C"/>
                </a:solidFill>
              </a:rPr>
              <a:t>Private Property Abandonment</a:t>
            </a:r>
          </a:p>
          <a:p>
            <a:pPr>
              <a:lnSpc>
                <a:spcPct val="150000"/>
              </a:lnSpc>
            </a:pPr>
            <a:r>
              <a:rPr lang="en-US" b="1" i="1" dirty="0" smtClean="0">
                <a:solidFill>
                  <a:srgbClr val="11660C"/>
                </a:solidFill>
                <a:hlinkClick r:id="rId3"/>
              </a:rPr>
              <a:t>https://www.facebook.com/pages/Private-Property-Abandonment/753304658021811</a:t>
            </a:r>
            <a:endParaRPr lang="en-US" b="1" i="1" dirty="0" smtClean="0">
              <a:solidFill>
                <a:srgbClr val="11660C"/>
              </a:solidFill>
            </a:endParaRPr>
          </a:p>
        </p:txBody>
      </p:sp>
      <p:pic>
        <p:nvPicPr>
          <p:cNvPr id="1026" name="Picture 2" descr="C:\Documents and Settings\wumengq2\Desktop\facebook_logo.png"/>
          <p:cNvPicPr>
            <a:picLocks noChangeAspect="1" noChangeArrowheads="1"/>
          </p:cNvPicPr>
          <p:nvPr/>
        </p:nvPicPr>
        <p:blipFill>
          <a:blip r:embed="rId4" cstate="print"/>
          <a:srcRect/>
          <a:stretch>
            <a:fillRect/>
          </a:stretch>
        </p:blipFill>
        <p:spPr bwMode="auto">
          <a:xfrm>
            <a:off x="940172" y="1432559"/>
            <a:ext cx="3957581" cy="1314767"/>
          </a:xfrm>
          <a:prstGeom prst="rect">
            <a:avLst/>
          </a:prstGeom>
          <a:noFill/>
        </p:spPr>
      </p:pic>
    </p:spTree>
    <p:extLst>
      <p:ext uri="{BB962C8B-B14F-4D97-AF65-F5344CB8AC3E}">
        <p14:creationId xmlns:p14="http://schemas.microsoft.com/office/powerpoint/2010/main" val="387392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331620" y="602735"/>
            <a:ext cx="6825413" cy="584775"/>
          </a:xfrm>
          <a:prstGeom prst="rect">
            <a:avLst/>
          </a:prstGeom>
        </p:spPr>
        <p:txBody>
          <a:bodyPr wrap="square">
            <a:spAutoFit/>
          </a:bodyPr>
          <a:lstStyle/>
          <a:p>
            <a:r>
              <a:rPr lang="en-US" sz="3200" b="1" dirty="0" smtClean="0">
                <a:solidFill>
                  <a:srgbClr val="006600"/>
                </a:solidFill>
                <a:effectLst>
                  <a:outerShdw blurRad="38100" dist="38100" dir="2700000" algn="tl">
                    <a:srgbClr val="000000">
                      <a:alpha val="43137"/>
                    </a:srgbClr>
                  </a:outerShdw>
                </a:effectLst>
              </a:rPr>
              <a:t>Contact us with further questions </a:t>
            </a:r>
          </a:p>
        </p:txBody>
      </p:sp>
      <p:sp>
        <p:nvSpPr>
          <p:cNvPr id="3" name="Content Placeholder 2"/>
          <p:cNvSpPr>
            <a:spLocks noGrp="1"/>
          </p:cNvSpPr>
          <p:nvPr>
            <p:ph idx="1"/>
          </p:nvPr>
        </p:nvSpPr>
        <p:spPr>
          <a:xfrm>
            <a:off x="533400" y="1279752"/>
            <a:ext cx="8153400" cy="4810442"/>
          </a:xfrm>
        </p:spPr>
        <p:txBody>
          <a:bodyPr/>
          <a:lstStyle/>
          <a:p>
            <a:pPr marL="0" indent="0" algn="ctr">
              <a:buNone/>
            </a:pPr>
            <a:r>
              <a:rPr lang="en-US" sz="2000" dirty="0" smtClean="0">
                <a:ea typeface="ＭＳ Ｐゴシック" pitchFamily="34" charset="-128"/>
              </a:rPr>
              <a:t>MSU Center for Community and Economic Development </a:t>
            </a:r>
          </a:p>
          <a:p>
            <a:pPr marL="0" indent="0" algn="ctr">
              <a:buNone/>
            </a:pPr>
            <a:r>
              <a:rPr lang="en-US" sz="2000" dirty="0" smtClean="0">
                <a:ea typeface="ＭＳ Ｐゴシック" pitchFamily="34" charset="-128"/>
              </a:rPr>
              <a:t>1615 East Michigan Avenue </a:t>
            </a:r>
          </a:p>
          <a:p>
            <a:pPr marL="0" indent="0" algn="ctr">
              <a:buNone/>
            </a:pPr>
            <a:r>
              <a:rPr lang="en-US" sz="2000" dirty="0" smtClean="0">
                <a:ea typeface="ＭＳ Ｐゴシック" pitchFamily="34" charset="-128"/>
              </a:rPr>
              <a:t>Lansing, Michigan 48912</a:t>
            </a:r>
          </a:p>
          <a:p>
            <a:pPr marL="0" indent="0" algn="ctr">
              <a:buNone/>
            </a:pPr>
            <a:r>
              <a:rPr lang="en-US" sz="2000" dirty="0" smtClean="0">
                <a:ea typeface="ＭＳ Ｐゴシック" pitchFamily="34" charset="-128"/>
              </a:rPr>
              <a:t>(517)353-9555</a:t>
            </a:r>
          </a:p>
          <a:p>
            <a:pPr marL="0" indent="0" algn="ctr">
              <a:buNone/>
            </a:pPr>
            <a:r>
              <a:rPr lang="en-US" sz="2000" dirty="0" smtClean="0">
                <a:ea typeface="ＭＳ Ｐゴシック" pitchFamily="34" charset="-128"/>
                <a:hlinkClick r:id="rId3"/>
              </a:rPr>
              <a:t>www.cced.msu.edu</a:t>
            </a:r>
            <a:endParaRPr lang="en-US" sz="2000" dirty="0" smtClean="0">
              <a:ea typeface="ＭＳ Ｐゴシック" pitchFamily="34" charset="-128"/>
            </a:endParaRPr>
          </a:p>
          <a:p>
            <a:pPr marL="0" indent="0"/>
            <a:endParaRPr lang="en-US" sz="2400" dirty="0" smtClean="0">
              <a:ea typeface="ＭＳ Ｐゴシック" pitchFamily="34" charset="-128"/>
            </a:endParaRPr>
          </a:p>
          <a:p>
            <a:pPr marL="0" indent="0">
              <a:buNone/>
            </a:pPr>
            <a:r>
              <a:rPr lang="en-US" u="sng" dirty="0" smtClean="0">
                <a:ea typeface="ＭＳ Ｐゴシック" pitchFamily="34" charset="-128"/>
              </a:rPr>
              <a:t>Special t</a:t>
            </a:r>
            <a:r>
              <a:rPr lang="en-US" sz="2400" u="sng" dirty="0" smtClean="0">
                <a:ea typeface="ＭＳ Ｐゴシック" pitchFamily="34" charset="-128"/>
              </a:rPr>
              <a:t>hanks to: </a:t>
            </a:r>
          </a:p>
          <a:p>
            <a:pPr marL="0" indent="0">
              <a:buNone/>
            </a:pPr>
            <a:r>
              <a:rPr lang="en-US" dirty="0" smtClean="0">
                <a:ea typeface="ＭＳ Ｐゴシック" pitchFamily="34" charset="-128"/>
              </a:rPr>
              <a:t>    </a:t>
            </a:r>
            <a:r>
              <a:rPr lang="en-US" sz="2000" dirty="0" err="1" smtClean="0">
                <a:ea typeface="ＭＳ Ｐゴシック" pitchFamily="34" charset="-128"/>
              </a:rPr>
              <a:t>Mengqiu</a:t>
            </a:r>
            <a:r>
              <a:rPr lang="en-US" sz="2000" dirty="0" smtClean="0">
                <a:ea typeface="ＭＳ Ｐゴシック" pitchFamily="34" charset="-128"/>
              </a:rPr>
              <a:t> Wu       	   MSU </a:t>
            </a:r>
            <a:r>
              <a:rPr lang="en-US" sz="2000" dirty="0">
                <a:ea typeface="ＭＳ Ｐゴシック" pitchFamily="34" charset="-128"/>
              </a:rPr>
              <a:t>CCED</a:t>
            </a:r>
            <a:r>
              <a:rPr lang="en-US" sz="2000" dirty="0" smtClean="0">
                <a:ea typeface="ＭＳ Ｐゴシック" pitchFamily="34" charset="-128"/>
              </a:rPr>
              <a:t> </a:t>
            </a:r>
            <a:r>
              <a:rPr lang="en-US" sz="2000" dirty="0">
                <a:ea typeface="ＭＳ Ｐゴシック" pitchFamily="34" charset="-128"/>
              </a:rPr>
              <a:t>Research Assistant </a:t>
            </a:r>
            <a:endParaRPr lang="en-US" sz="2000" dirty="0" smtClean="0">
              <a:ea typeface="ＭＳ Ｐゴシック" pitchFamily="34" charset="-128"/>
            </a:endParaRPr>
          </a:p>
          <a:p>
            <a:pPr marL="0" indent="0">
              <a:buNone/>
            </a:pPr>
            <a:r>
              <a:rPr lang="en-US" sz="2000" dirty="0" smtClean="0">
                <a:ea typeface="ＭＳ Ｐゴシック" pitchFamily="34" charset="-128"/>
              </a:rPr>
              <a:t>     Emily Bank           	   MSU CCED </a:t>
            </a:r>
            <a:r>
              <a:rPr lang="en-US" sz="2000" dirty="0">
                <a:ea typeface="ＭＳ Ｐゴシック" pitchFamily="34" charset="-128"/>
              </a:rPr>
              <a:t>Research Assistant </a:t>
            </a:r>
            <a:endParaRPr lang="en-US" sz="2000" dirty="0" smtClean="0">
              <a:ea typeface="ＭＳ Ｐゴシック" pitchFamily="34" charset="-128"/>
            </a:endParaRPr>
          </a:p>
          <a:p>
            <a:pPr marL="0" indent="0">
              <a:buNone/>
            </a:pPr>
            <a:r>
              <a:rPr lang="en-US" sz="2000" dirty="0" smtClean="0">
                <a:ea typeface="ＭＳ Ｐゴシック" pitchFamily="34" charset="-128"/>
              </a:rPr>
              <a:t>     Michelle LeBlanc          </a:t>
            </a:r>
            <a:r>
              <a:rPr lang="en-US" sz="2000" dirty="0" smtClean="0"/>
              <a:t>University of Georgia, Master Student</a:t>
            </a:r>
          </a:p>
          <a:p>
            <a:pPr marL="0" indent="0">
              <a:buNone/>
            </a:pPr>
            <a:r>
              <a:rPr lang="en-US" sz="2000" dirty="0"/>
              <a:t> </a:t>
            </a:r>
            <a:r>
              <a:rPr lang="en-US" sz="2000" dirty="0" smtClean="0"/>
              <a:t>    George </a:t>
            </a:r>
            <a:r>
              <a:rPr lang="en-US" sz="2000" dirty="0" err="1" smtClean="0"/>
              <a:t>Berghorn</a:t>
            </a:r>
            <a:r>
              <a:rPr lang="en-US" sz="2000" dirty="0" smtClean="0"/>
              <a:t>          MSU CCED Research Assistant</a:t>
            </a:r>
          </a:p>
          <a:p>
            <a:pPr marL="0" indent="0">
              <a:buNone/>
            </a:pPr>
            <a:r>
              <a:rPr lang="en-US" dirty="0"/>
              <a:t>    </a:t>
            </a:r>
            <a:r>
              <a:rPr lang="en-US" sz="2000" dirty="0" smtClean="0"/>
              <a:t>Lorraine </a:t>
            </a:r>
            <a:r>
              <a:rPr lang="en-US" sz="2000" dirty="0" err="1"/>
              <a:t>Valembois</a:t>
            </a:r>
            <a:r>
              <a:rPr lang="en-US" sz="2000" dirty="0"/>
              <a:t> </a:t>
            </a:r>
            <a:r>
              <a:rPr lang="en-US" sz="2000" dirty="0" smtClean="0"/>
              <a:t>      MSU </a:t>
            </a:r>
            <a:r>
              <a:rPr lang="en-US" sz="2000" dirty="0"/>
              <a:t>CCED Research Assistant</a:t>
            </a:r>
            <a:endParaRPr lang="en-US" sz="2000" dirty="0" smtClean="0"/>
          </a:p>
          <a:p>
            <a:pPr marL="0" indent="0">
              <a:buNone/>
            </a:pPr>
            <a:endParaRPr lang="en-US" sz="1800" dirty="0" smtClean="0">
              <a:ea typeface="ＭＳ Ｐゴシック" pitchFamily="34" charset="-128"/>
            </a:endParaRPr>
          </a:p>
        </p:txBody>
      </p:sp>
    </p:spTree>
    <p:extLst>
      <p:ext uri="{BB962C8B-B14F-4D97-AF65-F5344CB8AC3E}">
        <p14:creationId xmlns:p14="http://schemas.microsoft.com/office/powerpoint/2010/main" val="2737590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870134" y="3012106"/>
            <a:ext cx="5751355" cy="769441"/>
          </a:xfrm>
          <a:prstGeom prst="rect">
            <a:avLst/>
          </a:prstGeom>
        </p:spPr>
        <p:txBody>
          <a:bodyPr wrap="square">
            <a:spAutoFit/>
          </a:bodyPr>
          <a:lstStyle/>
          <a:p>
            <a:r>
              <a:rPr lang="en-US" sz="4400" b="1" dirty="0" smtClean="0">
                <a:solidFill>
                  <a:srgbClr val="006600"/>
                </a:solidFill>
                <a:effectLst>
                  <a:outerShdw blurRad="38100" dist="38100" dir="2700000" algn="tl">
                    <a:srgbClr val="000000">
                      <a:alpha val="43137"/>
                    </a:srgbClr>
                  </a:outerShdw>
                </a:effectLst>
              </a:rPr>
              <a:t>Comments? </a:t>
            </a:r>
          </a:p>
        </p:txBody>
      </p:sp>
    </p:spTree>
    <p:extLst>
      <p:ext uri="{BB962C8B-B14F-4D97-AF65-F5344CB8AC3E}">
        <p14:creationId xmlns:p14="http://schemas.microsoft.com/office/powerpoint/2010/main" val="305516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86" y="1115069"/>
            <a:ext cx="3551824" cy="2894305"/>
          </a:xfrm>
        </p:spPr>
        <p:txBody>
          <a:bodyPr>
            <a:normAutofit/>
          </a:bodyPr>
          <a:lstStyle/>
          <a:p>
            <a:pPr marL="347663" indent="-347663"/>
            <a:r>
              <a:rPr lang="en-US" sz="2000" dirty="0" smtClean="0">
                <a:solidFill>
                  <a:srgbClr val="FF0000"/>
                </a:solidFill>
                <a:ea typeface="ＭＳ Ｐゴシック" pitchFamily="34" charset="-128"/>
              </a:rPr>
              <a:t>267</a:t>
            </a:r>
            <a:r>
              <a:rPr lang="en-US" sz="2000" dirty="0" smtClean="0">
                <a:ea typeface="ＭＳ Ｐゴシック" pitchFamily="34" charset="-128"/>
              </a:rPr>
              <a:t> automotive plants have closed across the country, nearly </a:t>
            </a:r>
            <a:r>
              <a:rPr lang="en-US" sz="2000" dirty="0" smtClean="0">
                <a:solidFill>
                  <a:srgbClr val="FF0000"/>
                </a:solidFill>
                <a:ea typeface="ＭＳ Ｐゴシック" pitchFamily="34" charset="-128"/>
              </a:rPr>
              <a:t>60% </a:t>
            </a:r>
            <a:r>
              <a:rPr lang="en-US" sz="2000" dirty="0" smtClean="0">
                <a:ea typeface="ＭＳ Ｐゴシック" pitchFamily="34" charset="-128"/>
              </a:rPr>
              <a:t>of the original </a:t>
            </a:r>
            <a:r>
              <a:rPr lang="en-US" sz="2000" dirty="0" smtClean="0">
                <a:solidFill>
                  <a:srgbClr val="FF0000"/>
                </a:solidFill>
                <a:ea typeface="ＭＳ Ｐゴシック" pitchFamily="34" charset="-128"/>
              </a:rPr>
              <a:t>447</a:t>
            </a:r>
            <a:r>
              <a:rPr lang="en-US" sz="2000" dirty="0" smtClean="0">
                <a:ea typeface="ＭＳ Ｐゴシック" pitchFamily="34" charset="-128"/>
              </a:rPr>
              <a:t> plants constructed since 1979. </a:t>
            </a:r>
          </a:p>
          <a:p>
            <a:pPr marL="347663" indent="-347663"/>
            <a:endParaRPr lang="en-US" sz="2000" dirty="0" smtClean="0">
              <a:ea typeface="ＭＳ Ｐゴシック" pitchFamily="34" charset="-128"/>
            </a:endParaRPr>
          </a:p>
          <a:p>
            <a:pPr marL="347663" indent="-347663"/>
            <a:r>
              <a:rPr lang="en-US" sz="2000" dirty="0" smtClean="0">
                <a:solidFill>
                  <a:srgbClr val="FF0000"/>
                </a:solidFill>
                <a:ea typeface="ＭＳ Ｐゴシック" pitchFamily="34" charset="-128"/>
              </a:rPr>
              <a:t>22% </a:t>
            </a:r>
            <a:r>
              <a:rPr lang="en-US" sz="2000" dirty="0" smtClean="0">
                <a:ea typeface="ＭＳ Ｐゴシック" pitchFamily="34" charset="-128"/>
              </a:rPr>
              <a:t>of Industrial Zoned Land in Detroit is Vacant</a:t>
            </a:r>
          </a:p>
          <a:p>
            <a:pPr marL="347663" indent="-347663"/>
            <a:endParaRPr lang="en-US" sz="2000" dirty="0" smtClean="0">
              <a:ea typeface="ＭＳ Ｐゴシック" pitchFamily="34" charset="-128"/>
            </a:endParaRPr>
          </a:p>
          <a:p>
            <a:pPr marL="0" indent="0">
              <a:buNone/>
            </a:pPr>
            <a:endParaRPr lang="en-US" sz="2000" dirty="0" smtClean="0">
              <a:ea typeface="ＭＳ Ｐゴシック" pitchFamily="34" charset="-128"/>
            </a:endParaRPr>
          </a:p>
        </p:txBody>
      </p:sp>
      <p:graphicFrame>
        <p:nvGraphicFramePr>
          <p:cNvPr id="5" name="Content Placeholder 3"/>
          <p:cNvGraphicFramePr>
            <a:graphicFrameLocks/>
          </p:cNvGraphicFramePr>
          <p:nvPr>
            <p:extLst>
              <p:ext uri="{D42A27DB-BD31-4B8C-83A1-F6EECF244321}">
                <p14:modId xmlns:p14="http://schemas.microsoft.com/office/powerpoint/2010/main" val="1398052186"/>
              </p:ext>
            </p:extLst>
          </p:nvPr>
        </p:nvGraphicFramePr>
        <p:xfrm>
          <a:off x="4000360" y="663162"/>
          <a:ext cx="4818787" cy="2529200"/>
        </p:xfrm>
        <a:graphic>
          <a:graphicData uri="http://schemas.openxmlformats.org/drawingml/2006/table">
            <a:tbl>
              <a:tblPr firstRow="1">
                <a:tableStyleId>{5C22544A-7EE6-4342-B048-85BDC9FD1C3A}</a:tableStyleId>
              </a:tblPr>
              <a:tblGrid>
                <a:gridCol w="2066256"/>
                <a:gridCol w="1446899"/>
                <a:gridCol w="1305632"/>
              </a:tblGrid>
              <a:tr h="566736">
                <a:tc gridSpan="3">
                  <a:txBody>
                    <a:bodyPr/>
                    <a:lstStyle/>
                    <a:p>
                      <a:pPr marL="0" marR="0" algn="ctr">
                        <a:lnSpc>
                          <a:spcPct val="100000"/>
                        </a:lnSpc>
                        <a:spcBef>
                          <a:spcPts val="0"/>
                        </a:spcBef>
                        <a:spcAft>
                          <a:spcPts val="0"/>
                        </a:spcAft>
                      </a:pPr>
                      <a:r>
                        <a:rPr lang="en-US" sz="1800" spc="0" dirty="0">
                          <a:solidFill>
                            <a:schemeClr val="tx1"/>
                          </a:solidFill>
                        </a:rPr>
                        <a:t>Automotive and </a:t>
                      </a:r>
                      <a:r>
                        <a:rPr lang="en-US" sz="1800" spc="0" dirty="0" err="1">
                          <a:solidFill>
                            <a:schemeClr val="tx1"/>
                          </a:solidFill>
                        </a:rPr>
                        <a:t>Autocaptive</a:t>
                      </a:r>
                      <a:r>
                        <a:rPr lang="en-US" sz="1800" spc="0" dirty="0">
                          <a:solidFill>
                            <a:schemeClr val="tx1"/>
                          </a:solidFill>
                        </a:rPr>
                        <a:t> Plants</a:t>
                      </a:r>
                      <a:endParaRPr lang="en-US" sz="1800" dirty="0">
                        <a:solidFill>
                          <a:schemeClr val="tx1"/>
                        </a:solidFill>
                      </a:endParaRPr>
                    </a:p>
                    <a:p>
                      <a:pPr marL="0" marR="0" algn="ctr">
                        <a:lnSpc>
                          <a:spcPct val="100000"/>
                        </a:lnSpc>
                        <a:spcBef>
                          <a:spcPts val="0"/>
                        </a:spcBef>
                        <a:spcAft>
                          <a:spcPts val="0"/>
                        </a:spcAft>
                      </a:pPr>
                      <a:r>
                        <a:rPr lang="en-US" sz="1800" spc="0" dirty="0">
                          <a:solidFill>
                            <a:schemeClr val="tx1"/>
                          </a:solidFill>
                        </a:rPr>
                        <a:t> (1979-2011)</a:t>
                      </a:r>
                      <a:endParaRPr lang="en-US" sz="1800" dirty="0">
                        <a:solidFill>
                          <a:schemeClr val="tx1"/>
                        </a:solidFill>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30596">
                <a:tc>
                  <a:txBody>
                    <a:bodyPr/>
                    <a:lstStyle/>
                    <a:p>
                      <a:pPr marL="0" marR="0" algn="just">
                        <a:lnSpc>
                          <a:spcPct val="150000"/>
                        </a:lnSpc>
                        <a:spcBef>
                          <a:spcPts val="0"/>
                        </a:spcBef>
                        <a:spcAft>
                          <a:spcPts val="0"/>
                        </a:spcAft>
                      </a:pPr>
                      <a:endParaRPr lang="en-US" sz="140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United States</a:t>
                      </a:r>
                      <a:endParaRPr lang="en-US" sz="140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Michigan</a:t>
                      </a:r>
                      <a:endParaRPr lang="en-US" sz="140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596">
                <a:tc>
                  <a:txBody>
                    <a:bodyPr/>
                    <a:lstStyle/>
                    <a:p>
                      <a:pPr marL="0" marR="0" algn="just">
                        <a:lnSpc>
                          <a:spcPct val="150000"/>
                        </a:lnSpc>
                        <a:spcBef>
                          <a:spcPts val="0"/>
                        </a:spcBef>
                        <a:spcAft>
                          <a:spcPts val="0"/>
                        </a:spcAft>
                      </a:pPr>
                      <a:r>
                        <a:rPr lang="en-US" sz="1400" dirty="0"/>
                        <a:t>In Operation </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180</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65</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596">
                <a:tc>
                  <a:txBody>
                    <a:bodyPr/>
                    <a:lstStyle/>
                    <a:p>
                      <a:pPr marL="0" marR="0" algn="just">
                        <a:lnSpc>
                          <a:spcPct val="150000"/>
                        </a:lnSpc>
                        <a:spcBef>
                          <a:spcPts val="0"/>
                        </a:spcBef>
                        <a:spcAft>
                          <a:spcPts val="0"/>
                        </a:spcAft>
                      </a:pPr>
                      <a:r>
                        <a:rPr lang="en-US" sz="1400" dirty="0"/>
                        <a:t>Total Closed</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267</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105</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596">
                <a:tc>
                  <a:txBody>
                    <a:bodyPr/>
                    <a:lstStyle/>
                    <a:p>
                      <a:pPr marL="0" marR="0" algn="just">
                        <a:lnSpc>
                          <a:spcPct val="150000"/>
                        </a:lnSpc>
                        <a:spcBef>
                          <a:spcPts val="0"/>
                        </a:spcBef>
                        <a:spcAft>
                          <a:spcPts val="0"/>
                        </a:spcAft>
                      </a:pPr>
                      <a:r>
                        <a:rPr lang="en-US" sz="1400" dirty="0"/>
                        <a:t>         Repurposed</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132</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N/A</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048">
                <a:tc>
                  <a:txBody>
                    <a:bodyPr/>
                    <a:lstStyle/>
                    <a:p>
                      <a:pPr marL="0" marR="0" algn="just">
                        <a:lnSpc>
                          <a:spcPct val="150000"/>
                        </a:lnSpc>
                        <a:spcBef>
                          <a:spcPts val="0"/>
                        </a:spcBef>
                        <a:spcAft>
                          <a:spcPts val="0"/>
                        </a:spcAft>
                      </a:pPr>
                      <a:r>
                        <a:rPr lang="en-US" sz="1400" dirty="0"/>
                        <a:t>         Remain Closed</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135</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N/A</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pPr marL="0" marR="0" algn="l">
                        <a:spcBef>
                          <a:spcPts val="0"/>
                        </a:spcBef>
                        <a:spcAft>
                          <a:spcPts val="0"/>
                        </a:spcAft>
                      </a:pPr>
                      <a:r>
                        <a:rPr lang="en-US" sz="1400" dirty="0"/>
                        <a:t>Total </a:t>
                      </a:r>
                      <a:r>
                        <a:rPr lang="en-US" sz="1400" dirty="0" smtClean="0"/>
                        <a:t>Plants</a:t>
                      </a:r>
                      <a:r>
                        <a:rPr lang="en-US" sz="1400" baseline="0" dirty="0" smtClean="0"/>
                        <a:t> </a:t>
                      </a:r>
                      <a:r>
                        <a:rPr lang="en-US" sz="1400" dirty="0" smtClean="0"/>
                        <a:t>Constructed </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447</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t>170</a:t>
                      </a:r>
                      <a:endParaRPr lang="en-US" sz="1400" b="0" dirty="0">
                        <a:latin typeface="Arial"/>
                        <a:ea typeface="Times New Roman"/>
                        <a:cs typeface="Times New Roman"/>
                      </a:endParaRPr>
                    </a:p>
                  </a:txBody>
                  <a:tcPr marL="62222" marR="622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3947886" y="3301295"/>
            <a:ext cx="4776716" cy="276999"/>
          </a:xfrm>
          <a:prstGeom prst="rect">
            <a:avLst/>
          </a:prstGeom>
          <a:noFill/>
        </p:spPr>
        <p:txBody>
          <a:bodyPr wrap="square" rtlCol="0">
            <a:spAutoFit/>
          </a:bodyPr>
          <a:lstStyle/>
          <a:p>
            <a:r>
              <a:rPr lang="en-US" sz="1200" dirty="0" smtClean="0"/>
              <a:t>Source: </a:t>
            </a:r>
            <a:r>
              <a:rPr lang="en-US" sz="1200" dirty="0" err="1" smtClean="0"/>
              <a:t>Burgeman</a:t>
            </a:r>
            <a:r>
              <a:rPr lang="en-US" sz="1200" dirty="0" smtClean="0"/>
              <a:t>, et al., 2011</a:t>
            </a:r>
            <a:endParaRPr lang="en-US" sz="1200" dirty="0"/>
          </a:p>
        </p:txBody>
      </p:sp>
      <p:sp>
        <p:nvSpPr>
          <p:cNvPr id="11" name="TextBox 10"/>
          <p:cNvSpPr txBox="1"/>
          <p:nvPr/>
        </p:nvSpPr>
        <p:spPr>
          <a:xfrm>
            <a:off x="4000360" y="6431802"/>
            <a:ext cx="4924699" cy="646331"/>
          </a:xfrm>
          <a:prstGeom prst="rect">
            <a:avLst/>
          </a:prstGeom>
          <a:noFill/>
        </p:spPr>
        <p:txBody>
          <a:bodyPr wrap="square" rtlCol="0">
            <a:spAutoFit/>
          </a:bodyPr>
          <a:lstStyle/>
          <a:p>
            <a:r>
              <a:rPr lang="en-US" sz="1200" i="1" dirty="0"/>
              <a:t>Source: http://sometimes-interesting.com/2011/08/15/largest-abandoned-factory-in-the-world-the-packard-factory-detroit</a:t>
            </a:r>
            <a:r>
              <a:rPr lang="en-US" sz="1000" dirty="0"/>
              <a:t>/</a:t>
            </a:r>
          </a:p>
          <a:p>
            <a:endParaRPr lang="en-US" sz="1200" dirty="0"/>
          </a:p>
        </p:txBody>
      </p:sp>
      <p:sp>
        <p:nvSpPr>
          <p:cNvPr id="13" name="TextBox 12"/>
          <p:cNvSpPr txBox="1"/>
          <p:nvPr/>
        </p:nvSpPr>
        <p:spPr>
          <a:xfrm>
            <a:off x="213414" y="520571"/>
            <a:ext cx="3786946" cy="461665"/>
          </a:xfrm>
          <a:prstGeom prst="rect">
            <a:avLst/>
          </a:prstGeom>
          <a:noFill/>
        </p:spPr>
        <p:txBody>
          <a:bodyPr wrap="square" rtlCol="0">
            <a:spAutoFit/>
          </a:bodyPr>
          <a:lstStyle/>
          <a:p>
            <a:r>
              <a:rPr lang="en-US" sz="2400" b="1" dirty="0" smtClean="0">
                <a:solidFill>
                  <a:srgbClr val="11660C"/>
                </a:solidFill>
              </a:rPr>
              <a:t>Industrial Sites Vacancy</a:t>
            </a:r>
            <a:endParaRPr lang="en-US" sz="2400" b="1" dirty="0">
              <a:solidFill>
                <a:srgbClr val="11660C"/>
              </a:solidFill>
            </a:endParaRPr>
          </a:p>
        </p:txBody>
      </p:sp>
      <p:pic>
        <p:nvPicPr>
          <p:cNvPr id="14" name="Picture 2" descr="C:\Documents and Settings\wumengq2\Desktop\800px-Abandoned_Packard_Automobile_Factory_Detroit_200.jpg"/>
          <p:cNvPicPr>
            <a:picLocks noChangeAspect="1" noChangeArrowheads="1"/>
          </p:cNvPicPr>
          <p:nvPr/>
        </p:nvPicPr>
        <p:blipFill>
          <a:blip r:embed="rId3" cstate="print"/>
          <a:srcRect/>
          <a:stretch>
            <a:fillRect/>
          </a:stretch>
        </p:blipFill>
        <p:spPr bwMode="auto">
          <a:xfrm>
            <a:off x="4026118" y="3578294"/>
            <a:ext cx="4316291" cy="2875280"/>
          </a:xfrm>
          <a:prstGeom prst="rect">
            <a:avLst/>
          </a:prstGeom>
          <a:noFill/>
        </p:spPr>
      </p:pic>
      <p:sp>
        <p:nvSpPr>
          <p:cNvPr id="4" name="TextBox 3"/>
          <p:cNvSpPr txBox="1"/>
          <p:nvPr/>
        </p:nvSpPr>
        <p:spPr>
          <a:xfrm>
            <a:off x="1" y="4343425"/>
            <a:ext cx="3967816" cy="1754326"/>
          </a:xfrm>
          <a:prstGeom prst="rect">
            <a:avLst/>
          </a:prstGeom>
          <a:noFill/>
        </p:spPr>
        <p:txBody>
          <a:bodyPr wrap="square" rtlCol="0">
            <a:spAutoFit/>
          </a:bodyPr>
          <a:lstStyle/>
          <a:p>
            <a:pPr algn="ctr"/>
            <a:r>
              <a:rPr lang="en-US" b="1" i="1" dirty="0">
                <a:solidFill>
                  <a:srgbClr val="FF0000"/>
                </a:solidFill>
              </a:rPr>
              <a:t>Largest Abandoned Factory in the World</a:t>
            </a:r>
          </a:p>
          <a:p>
            <a:r>
              <a:rPr lang="en-US" b="1" i="1" dirty="0"/>
              <a:t>-- Packard's Detroit plant</a:t>
            </a:r>
          </a:p>
          <a:p>
            <a:pPr>
              <a:lnSpc>
                <a:spcPct val="150000"/>
              </a:lnSpc>
              <a:buFont typeface="Arial" pitchFamily="34" charset="0"/>
              <a:buChar char="•"/>
            </a:pPr>
            <a:r>
              <a:rPr lang="en-US" dirty="0"/>
              <a:t>opened in 1903 and closed in 1956</a:t>
            </a:r>
          </a:p>
          <a:p>
            <a:pPr>
              <a:lnSpc>
                <a:spcPct val="150000"/>
              </a:lnSpc>
              <a:buFont typeface="Arial" pitchFamily="34" charset="0"/>
              <a:buChar char="•"/>
            </a:pPr>
            <a:r>
              <a:rPr lang="en-US" dirty="0"/>
              <a:t>would cost over $10 million to raze it</a:t>
            </a:r>
          </a:p>
        </p:txBody>
      </p:sp>
      <p:cxnSp>
        <p:nvCxnSpPr>
          <p:cNvPr id="17" name="Straight Arrow Connector 16"/>
          <p:cNvCxnSpPr/>
          <p:nvPr/>
        </p:nvCxnSpPr>
        <p:spPr bwMode="auto">
          <a:xfrm>
            <a:off x="2730321" y="6431802"/>
            <a:ext cx="682580" cy="0"/>
          </a:xfrm>
          <a:prstGeom prst="straightConnector1">
            <a:avLst/>
          </a:prstGeom>
          <a:noFill/>
          <a:ln w="9525" cap="flat" cmpd="sng" algn="ctr">
            <a:noFill/>
            <a:prstDash val="solid"/>
            <a:round/>
            <a:headEnd type="none" w="med" len="med"/>
            <a:tailEnd type="triangle"/>
          </a:ln>
          <a:effectLst/>
        </p:spPr>
      </p:cxnSp>
    </p:spTree>
    <p:extLst>
      <p:ext uri="{BB962C8B-B14F-4D97-AF65-F5344CB8AC3E}">
        <p14:creationId xmlns:p14="http://schemas.microsoft.com/office/powerpoint/2010/main" val="240016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881" y="5429116"/>
            <a:ext cx="7620000" cy="2150772"/>
          </a:xfrm>
        </p:spPr>
        <p:txBody>
          <a:bodyPr/>
          <a:lstStyle/>
          <a:p>
            <a:r>
              <a:rPr lang="en-US" sz="1800" dirty="0"/>
              <a:t>More than </a:t>
            </a:r>
            <a:r>
              <a:rPr lang="en-US" sz="1800" dirty="0">
                <a:solidFill>
                  <a:srgbClr val="FF0000"/>
                </a:solidFill>
              </a:rPr>
              <a:t>two dozen </a:t>
            </a:r>
            <a:r>
              <a:rPr lang="en-US" sz="1800" dirty="0"/>
              <a:t>malls have shut down in the last four years and another </a:t>
            </a:r>
            <a:r>
              <a:rPr lang="en-US" sz="1800" dirty="0">
                <a:solidFill>
                  <a:srgbClr val="FF0000"/>
                </a:solidFill>
              </a:rPr>
              <a:t>60</a:t>
            </a:r>
            <a:r>
              <a:rPr lang="en-US" sz="1800" dirty="0"/>
              <a:t> malls are on the brink of </a:t>
            </a:r>
            <a:r>
              <a:rPr lang="en-US" sz="1800" dirty="0" smtClean="0"/>
              <a:t>death (New York Times Report)</a:t>
            </a:r>
          </a:p>
          <a:p>
            <a:r>
              <a:rPr lang="en-US" sz="1800" dirty="0"/>
              <a:t>It is estimated in Detroit, Michigan that </a:t>
            </a:r>
            <a:r>
              <a:rPr lang="en-US" sz="1800" dirty="0">
                <a:solidFill>
                  <a:srgbClr val="FF0000"/>
                </a:solidFill>
              </a:rPr>
              <a:t>36% </a:t>
            </a:r>
            <a:r>
              <a:rPr lang="en-US" sz="1800" dirty="0"/>
              <a:t>of commercial properties are vacant (Detroit Works Project 2012) </a:t>
            </a:r>
            <a:r>
              <a:rPr lang="en-US" sz="2000" dirty="0"/>
              <a:t/>
            </a:r>
            <a:br>
              <a:rPr lang="en-US" sz="2000" dirty="0"/>
            </a:br>
            <a:endParaRPr lang="en-US" sz="2000" dirty="0"/>
          </a:p>
        </p:txBody>
      </p:sp>
      <p:sp>
        <p:nvSpPr>
          <p:cNvPr id="4" name="TextBox 3"/>
          <p:cNvSpPr txBox="1"/>
          <p:nvPr/>
        </p:nvSpPr>
        <p:spPr>
          <a:xfrm>
            <a:off x="1879779" y="375546"/>
            <a:ext cx="5994042" cy="461665"/>
          </a:xfrm>
          <a:prstGeom prst="rect">
            <a:avLst/>
          </a:prstGeom>
          <a:noFill/>
        </p:spPr>
        <p:txBody>
          <a:bodyPr wrap="square" rtlCol="0">
            <a:spAutoFit/>
          </a:bodyPr>
          <a:lstStyle/>
          <a:p>
            <a:r>
              <a:rPr lang="en-US" sz="2400" b="1" dirty="0" smtClean="0">
                <a:solidFill>
                  <a:srgbClr val="11660C"/>
                </a:solidFill>
              </a:rPr>
              <a:t>Commercial Properties Vacancy</a:t>
            </a:r>
            <a:endParaRPr lang="en-US" sz="2400" b="1" dirty="0">
              <a:solidFill>
                <a:srgbClr val="11660C"/>
              </a:solidFill>
            </a:endParaRPr>
          </a:p>
        </p:txBody>
      </p:sp>
      <p:graphicFrame>
        <p:nvGraphicFramePr>
          <p:cNvPr id="8" name="ChartObject"/>
          <p:cNvGraphicFramePr/>
          <p:nvPr>
            <p:extLst>
              <p:ext uri="{D42A27DB-BD31-4B8C-83A1-F6EECF244321}">
                <p14:modId xmlns:p14="http://schemas.microsoft.com/office/powerpoint/2010/main" val="618179594"/>
              </p:ext>
            </p:extLst>
          </p:nvPr>
        </p:nvGraphicFramePr>
        <p:xfrm>
          <a:off x="553604" y="1260764"/>
          <a:ext cx="8064500" cy="38238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29881" y="955964"/>
            <a:ext cx="9282155" cy="646331"/>
          </a:xfrm>
          <a:prstGeom prst="rect">
            <a:avLst/>
          </a:prstGeom>
          <a:noFill/>
        </p:spPr>
        <p:txBody>
          <a:bodyPr wrap="square" rtlCol="0">
            <a:spAutoFit/>
          </a:bodyPr>
          <a:lstStyle/>
          <a:p>
            <a:r>
              <a:rPr lang="en-US" b="1" dirty="0">
                <a:latin typeface="+mn-lt"/>
              </a:rPr>
              <a:t>U.S</a:t>
            </a:r>
            <a:r>
              <a:rPr lang="en-US" b="1" dirty="0">
                <a:latin typeface="+mn-lt"/>
                <a:ea typeface="ＭＳ Ｐゴシック" pitchFamily="-110" charset="-128"/>
                <a:cs typeface="ＭＳ Ｐゴシック" pitchFamily="-110" charset="-128"/>
              </a:rPr>
              <a:t>. vacancy rate forecast for commercial property from 2012 to 2016, by type*</a:t>
            </a:r>
          </a:p>
          <a:p>
            <a:endParaRPr lang="en-US" dirty="0"/>
          </a:p>
        </p:txBody>
      </p:sp>
      <p:sp>
        <p:nvSpPr>
          <p:cNvPr id="10" name="TextBox 9"/>
          <p:cNvSpPr txBox="1"/>
          <p:nvPr/>
        </p:nvSpPr>
        <p:spPr>
          <a:xfrm>
            <a:off x="951915" y="5056909"/>
            <a:ext cx="7097966" cy="246221"/>
          </a:xfrm>
          <a:prstGeom prst="rect">
            <a:avLst/>
          </a:prstGeom>
          <a:noFill/>
        </p:spPr>
        <p:txBody>
          <a:bodyPr wrap="square" rtlCol="0">
            <a:spAutoFit/>
          </a:bodyPr>
          <a:lstStyle/>
          <a:p>
            <a:r>
              <a:rPr lang="en-US" sz="1000" i="1" dirty="0" smtClean="0"/>
              <a:t>Source: United </a:t>
            </a:r>
            <a:r>
              <a:rPr lang="en-US" sz="1000" i="1" dirty="0"/>
              <a:t>States; RREEF Real Estate, Deutsche Bank Group; IHS Global Insight; As of 2012</a:t>
            </a:r>
          </a:p>
        </p:txBody>
      </p:sp>
    </p:spTree>
    <p:extLst>
      <p:ext uri="{BB962C8B-B14F-4D97-AF65-F5344CB8AC3E}">
        <p14:creationId xmlns:p14="http://schemas.microsoft.com/office/powerpoint/2010/main" val="67277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2365"/>
            <a:ext cx="8305800" cy="715617"/>
          </a:xfrm>
        </p:spPr>
        <p:txBody>
          <a:bodyPr/>
          <a:lstStyle/>
          <a:p>
            <a:pPr algn="ctr"/>
            <a:r>
              <a:rPr lang="en-US" dirty="0">
                <a:solidFill>
                  <a:srgbClr val="11660C"/>
                </a:solidFill>
                <a:effectLst>
                  <a:outerShdw blurRad="38100" dist="38100" dir="2700000" algn="tl">
                    <a:srgbClr val="000000">
                      <a:alpha val="43137"/>
                    </a:srgbClr>
                  </a:outerShdw>
                </a:effectLst>
              </a:rPr>
              <a:t/>
            </a:r>
            <a:br>
              <a:rPr lang="en-US" dirty="0">
                <a:solidFill>
                  <a:srgbClr val="11660C"/>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631371" y="1624869"/>
            <a:ext cx="7620000" cy="2112659"/>
          </a:xfrm>
        </p:spPr>
        <p:txBody>
          <a:bodyPr/>
          <a:lstStyle/>
          <a:p>
            <a:pPr lvl="0">
              <a:defRPr/>
            </a:pPr>
            <a:r>
              <a:rPr lang="en-US" sz="1800" dirty="0">
                <a:ea typeface="ＭＳ Ｐゴシック" pitchFamily="34" charset="-128"/>
              </a:rPr>
              <a:t>Where substantial abandonment exists we also are likely to observe </a:t>
            </a:r>
            <a:r>
              <a:rPr lang="en-US" sz="1800" b="1" dirty="0">
                <a:ea typeface="ＭＳ Ｐゴシック" pitchFamily="34" charset="-128"/>
              </a:rPr>
              <a:t>limited economic and social opportunity </a:t>
            </a:r>
            <a:r>
              <a:rPr lang="en-US" sz="1800" dirty="0">
                <a:ea typeface="ＭＳ Ｐゴシック" pitchFamily="34" charset="-128"/>
              </a:rPr>
              <a:t>and an </a:t>
            </a:r>
            <a:r>
              <a:rPr lang="en-US" sz="1800" b="1" dirty="0">
                <a:ea typeface="ＭＳ Ｐゴシック" pitchFamily="34" charset="-128"/>
              </a:rPr>
              <a:t>increase in poverty rates </a:t>
            </a:r>
            <a:r>
              <a:rPr lang="en-US" sz="1800" dirty="0">
                <a:ea typeface="ＭＳ Ｐゴシック" pitchFamily="34" charset="-128"/>
              </a:rPr>
              <a:t>(</a:t>
            </a:r>
            <a:r>
              <a:rPr lang="en-US" sz="1800" dirty="0" err="1">
                <a:ea typeface="ＭＳ Ｐゴシック" pitchFamily="34" charset="-128"/>
              </a:rPr>
              <a:t>Galster</a:t>
            </a:r>
            <a:r>
              <a:rPr lang="en-US" sz="1800" dirty="0">
                <a:ea typeface="ＭＳ Ｐゴシック" pitchFamily="34" charset="-128"/>
              </a:rPr>
              <a:t>, 1995)</a:t>
            </a:r>
          </a:p>
          <a:p>
            <a:pPr lvl="0">
              <a:defRPr/>
            </a:pPr>
            <a:r>
              <a:rPr lang="en-US" sz="1800" dirty="0">
                <a:ea typeface="ＭＳ Ｐゴシック" pitchFamily="34" charset="-128"/>
              </a:rPr>
              <a:t>The </a:t>
            </a:r>
            <a:r>
              <a:rPr lang="en-US" sz="1800" b="1" dirty="0">
                <a:ea typeface="ＭＳ Ｐゴシック" pitchFamily="34" charset="-128"/>
              </a:rPr>
              <a:t>concentration of abandonment </a:t>
            </a:r>
            <a:r>
              <a:rPr lang="en-US" sz="1800" dirty="0">
                <a:ea typeface="ＭＳ Ｐゴシック" pitchFamily="34" charset="-128"/>
              </a:rPr>
              <a:t>can lead to a </a:t>
            </a:r>
            <a:r>
              <a:rPr lang="en-US" sz="1800" b="1" dirty="0">
                <a:ea typeface="ＭＳ Ｐゴシック" pitchFamily="34" charset="-128"/>
              </a:rPr>
              <a:t>concentration of poverty </a:t>
            </a:r>
            <a:r>
              <a:rPr lang="en-US" sz="1800" dirty="0">
                <a:ea typeface="ＭＳ Ｐゴシック" pitchFamily="34" charset="-128"/>
              </a:rPr>
              <a:t>which results in myriad other social negative indicators such as </a:t>
            </a:r>
            <a:r>
              <a:rPr lang="en-US" sz="1800" b="1" dirty="0">
                <a:ea typeface="ＭＳ Ｐゴシック" pitchFamily="34" charset="-128"/>
              </a:rPr>
              <a:t>higher crime rates, poorer educational performance, increased single parent families</a:t>
            </a:r>
            <a:r>
              <a:rPr lang="en-US" sz="1800" dirty="0">
                <a:ea typeface="ＭＳ Ｐゴシック" pitchFamily="34" charset="-128"/>
              </a:rPr>
              <a:t> (</a:t>
            </a:r>
            <a:r>
              <a:rPr lang="en-US" sz="1800" dirty="0" err="1">
                <a:ea typeface="ＭＳ Ｐゴシック" pitchFamily="34" charset="-128"/>
              </a:rPr>
              <a:t>Orfield</a:t>
            </a:r>
            <a:r>
              <a:rPr lang="en-US" sz="1800" dirty="0">
                <a:ea typeface="ＭＳ Ｐゴシック" pitchFamily="34" charset="-128"/>
              </a:rPr>
              <a:t>, 1997). </a:t>
            </a:r>
          </a:p>
          <a:p>
            <a:endParaRPr lang="en-US" sz="1800" dirty="0"/>
          </a:p>
        </p:txBody>
      </p:sp>
      <p:sp>
        <p:nvSpPr>
          <p:cNvPr id="4" name="TextBox 3"/>
          <p:cNvSpPr txBox="1"/>
          <p:nvPr/>
        </p:nvSpPr>
        <p:spPr>
          <a:xfrm>
            <a:off x="631371" y="521564"/>
            <a:ext cx="8490858" cy="1077218"/>
          </a:xfrm>
          <a:prstGeom prst="rect">
            <a:avLst/>
          </a:prstGeom>
          <a:noFill/>
        </p:spPr>
        <p:txBody>
          <a:bodyPr wrap="square" rtlCol="0">
            <a:spAutoFit/>
          </a:bodyPr>
          <a:lstStyle/>
          <a:p>
            <a:pPr algn="ctr"/>
            <a:r>
              <a:rPr lang="en-US" sz="3200" b="1" dirty="0" smtClean="0">
                <a:solidFill>
                  <a:srgbClr val="11660C"/>
                </a:solidFill>
                <a:effectLst>
                  <a:outerShdw blurRad="38100" dist="38100" dir="2700000" algn="tl">
                    <a:srgbClr val="000000">
                      <a:alpha val="43137"/>
                    </a:srgbClr>
                  </a:outerShdw>
                </a:effectLst>
              </a:rPr>
              <a:t>Social, Economic and Environmental </a:t>
            </a:r>
            <a:r>
              <a:rPr lang="en-US" sz="3200" b="1" dirty="0">
                <a:solidFill>
                  <a:srgbClr val="11660C"/>
                </a:solidFill>
                <a:effectLst>
                  <a:outerShdw blurRad="38100" dist="38100" dir="2700000" algn="tl">
                    <a:srgbClr val="000000">
                      <a:alpha val="43137"/>
                    </a:srgbClr>
                  </a:outerShdw>
                </a:effectLst>
              </a:rPr>
              <a:t>C</a:t>
            </a:r>
            <a:r>
              <a:rPr lang="en-US" sz="3200" b="1" dirty="0" smtClean="0">
                <a:solidFill>
                  <a:srgbClr val="11660C"/>
                </a:solidFill>
                <a:effectLst>
                  <a:outerShdw blurRad="38100" dist="38100" dir="2700000" algn="tl">
                    <a:srgbClr val="000000">
                      <a:alpha val="43137"/>
                    </a:srgbClr>
                  </a:outerShdw>
                </a:effectLst>
              </a:rPr>
              <a:t>onsequences</a:t>
            </a:r>
            <a:endParaRPr lang="en-US" sz="3200" b="1" dirty="0">
              <a:solidFill>
                <a:srgbClr val="11660C"/>
              </a:solidFill>
              <a:effectLst>
                <a:outerShdw blurRad="38100" dist="38100" dir="2700000" algn="tl">
                  <a:srgbClr val="000000">
                    <a:alpha val="43137"/>
                  </a:srgbClr>
                </a:outerShdw>
              </a:effectLst>
            </a:endParaRPr>
          </a:p>
        </p:txBody>
      </p:sp>
      <p:sp>
        <p:nvSpPr>
          <p:cNvPr id="5" name="TextBox 6"/>
          <p:cNvSpPr txBox="1">
            <a:spLocks noChangeArrowheads="1"/>
          </p:cNvSpPr>
          <p:nvPr/>
        </p:nvSpPr>
        <p:spPr bwMode="auto">
          <a:xfrm>
            <a:off x="1628102" y="3688957"/>
            <a:ext cx="6400800" cy="381000"/>
          </a:xfrm>
          <a:prstGeom prst="rect">
            <a:avLst/>
          </a:prstGeom>
          <a:noFill/>
          <a:ln w="9525">
            <a:noFill/>
            <a:miter lim="800000"/>
            <a:headEnd/>
            <a:tailEnd/>
          </a:ln>
        </p:spPr>
        <p:txBody>
          <a:bodyPr>
            <a:spAutoFit/>
          </a:bodyPr>
          <a:lstStyle/>
          <a:p>
            <a:pPr algn="ctr"/>
            <a:r>
              <a:rPr lang="en-US" b="1" dirty="0"/>
              <a:t>Foreclosure, Crime, and Unemployment Rates</a:t>
            </a:r>
          </a:p>
        </p:txBody>
      </p:sp>
      <p:graphicFrame>
        <p:nvGraphicFramePr>
          <p:cNvPr id="6" name="Content Placeholder 3"/>
          <p:cNvGraphicFramePr>
            <a:graphicFrameLocks/>
          </p:cNvGraphicFramePr>
          <p:nvPr>
            <p:extLst>
              <p:ext uri="{D42A27DB-BD31-4B8C-83A1-F6EECF244321}">
                <p14:modId xmlns:p14="http://schemas.microsoft.com/office/powerpoint/2010/main" val="3976669148"/>
              </p:ext>
            </p:extLst>
          </p:nvPr>
        </p:nvGraphicFramePr>
        <p:xfrm>
          <a:off x="911915" y="4118805"/>
          <a:ext cx="7239000" cy="2428259"/>
        </p:xfrm>
        <a:graphic>
          <a:graphicData uri="http://schemas.openxmlformats.org/drawingml/2006/table">
            <a:tbl>
              <a:tblPr firstRow="1" firstCol="1">
                <a:tableStyleId>{5C22544A-7EE6-4342-B048-85BDC9FD1C3A}</a:tableStyleId>
              </a:tblPr>
              <a:tblGrid>
                <a:gridCol w="1249040"/>
                <a:gridCol w="1634093"/>
                <a:gridCol w="2364593"/>
                <a:gridCol w="1991274"/>
              </a:tblGrid>
              <a:tr h="593032">
                <a:tc>
                  <a:txBody>
                    <a:bodyPr/>
                    <a:lstStyle/>
                    <a:p>
                      <a:pPr marL="0" marR="0" algn="ctr">
                        <a:lnSpc>
                          <a:spcPct val="150000"/>
                        </a:lnSpc>
                        <a:spcBef>
                          <a:spcPts val="0"/>
                        </a:spcBef>
                        <a:spcAft>
                          <a:spcPts val="0"/>
                        </a:spcAft>
                      </a:pPr>
                      <a:r>
                        <a:rPr lang="en-US" sz="1400" dirty="0">
                          <a:solidFill>
                            <a:schemeClr val="tx1"/>
                          </a:solidFill>
                        </a:rPr>
                        <a:t>City</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rPr>
                        <a:t>Foreclosure Rates 2008</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rPr>
                        <a:t>Crime Index per 100,000 inhabitants 2008</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rPr>
                        <a:t>Unemployment Rate 16 year and older 2008</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838">
                <a:tc>
                  <a:txBody>
                    <a:bodyPr/>
                    <a:lstStyle/>
                    <a:p>
                      <a:pPr marL="0" marR="0" algn="ctr">
                        <a:lnSpc>
                          <a:spcPct val="150000"/>
                        </a:lnSpc>
                        <a:spcBef>
                          <a:spcPts val="0"/>
                        </a:spcBef>
                        <a:spcAft>
                          <a:spcPts val="0"/>
                        </a:spcAft>
                      </a:pPr>
                      <a:r>
                        <a:rPr lang="en-US" sz="1400" dirty="0">
                          <a:solidFill>
                            <a:schemeClr val="tx1"/>
                          </a:solidFill>
                        </a:rPr>
                        <a:t>Detroit</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16.0%</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smtClean="0">
                          <a:latin typeface="+mn-lt"/>
                          <a:ea typeface="+mn-ea"/>
                          <a:cs typeface="+mn-cs"/>
                        </a:rPr>
                        <a:t>5,295</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t>20.4%</a:t>
                      </a:r>
                      <a:endParaRPr lang="en-US" sz="160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838">
                <a:tc>
                  <a:txBody>
                    <a:bodyPr/>
                    <a:lstStyle/>
                    <a:p>
                      <a:pPr marL="0" marR="0" algn="ctr">
                        <a:lnSpc>
                          <a:spcPct val="150000"/>
                        </a:lnSpc>
                        <a:spcBef>
                          <a:spcPts val="0"/>
                        </a:spcBef>
                        <a:spcAft>
                          <a:spcPts val="0"/>
                        </a:spcAft>
                      </a:pPr>
                      <a:r>
                        <a:rPr lang="en-US" sz="1400" dirty="0">
                          <a:solidFill>
                            <a:schemeClr val="tx1"/>
                          </a:solidFill>
                        </a:rPr>
                        <a:t>Flint</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12.8%</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5,530</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18.5%</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838">
                <a:tc>
                  <a:txBody>
                    <a:bodyPr/>
                    <a:lstStyle/>
                    <a:p>
                      <a:pPr marL="0" marR="0" algn="ctr">
                        <a:lnSpc>
                          <a:spcPct val="150000"/>
                        </a:lnSpc>
                        <a:spcBef>
                          <a:spcPts val="0"/>
                        </a:spcBef>
                        <a:spcAft>
                          <a:spcPts val="0"/>
                        </a:spcAft>
                      </a:pPr>
                      <a:r>
                        <a:rPr lang="en-US" sz="1400" dirty="0">
                          <a:solidFill>
                            <a:schemeClr val="tx1"/>
                          </a:solidFill>
                        </a:rPr>
                        <a:t>Lansing</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9.3%</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2,938</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9.6%</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187">
                <a:tc>
                  <a:txBody>
                    <a:bodyPr/>
                    <a:lstStyle/>
                    <a:p>
                      <a:pPr marL="0" marR="0" algn="ctr">
                        <a:lnSpc>
                          <a:spcPct val="150000"/>
                        </a:lnSpc>
                        <a:spcBef>
                          <a:spcPts val="0"/>
                        </a:spcBef>
                        <a:spcAft>
                          <a:spcPts val="0"/>
                        </a:spcAft>
                      </a:pPr>
                      <a:r>
                        <a:rPr lang="en-US" sz="1400" dirty="0">
                          <a:solidFill>
                            <a:schemeClr val="tx1"/>
                          </a:solidFill>
                        </a:rPr>
                        <a:t>Grand Rapids</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8.0%</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3,050</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9.4%</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838">
                <a:tc>
                  <a:txBody>
                    <a:bodyPr/>
                    <a:lstStyle/>
                    <a:p>
                      <a:pPr marL="0" marR="0" algn="ctr">
                        <a:lnSpc>
                          <a:spcPct val="150000"/>
                        </a:lnSpc>
                        <a:spcBef>
                          <a:spcPts val="0"/>
                        </a:spcBef>
                        <a:spcAft>
                          <a:spcPts val="0"/>
                        </a:spcAft>
                      </a:pPr>
                      <a:r>
                        <a:rPr lang="en-US" sz="1400" dirty="0">
                          <a:solidFill>
                            <a:schemeClr val="tx1"/>
                          </a:solidFill>
                        </a:rPr>
                        <a:t>Ann Arbor</a:t>
                      </a:r>
                      <a:endParaRPr lang="en-US" sz="1400" dirty="0">
                        <a:solidFill>
                          <a:schemeClr val="tx1"/>
                        </a:solidFill>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4.1%</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t>1,241</a:t>
                      </a:r>
                      <a:endParaRPr lang="en-US" sz="160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t>6.0%</a:t>
                      </a:r>
                      <a:endParaRPr lang="en-US" sz="1600" dirty="0">
                        <a:latin typeface="Arial"/>
                        <a:ea typeface="Times New Roman"/>
                        <a:cs typeface="Times New Roman"/>
                      </a:endParaRPr>
                    </a:p>
                  </a:txBody>
                  <a:tcPr marL="34599" marR="345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95773" y="6596390"/>
            <a:ext cx="8775518" cy="276999"/>
          </a:xfrm>
          <a:prstGeom prst="rect">
            <a:avLst/>
          </a:prstGeom>
          <a:noFill/>
        </p:spPr>
        <p:txBody>
          <a:bodyPr wrap="square" rtlCol="0">
            <a:spAutoFit/>
          </a:bodyPr>
          <a:lstStyle/>
          <a:p>
            <a:r>
              <a:rPr lang="en-US" sz="1200" dirty="0" smtClean="0"/>
              <a:t>Source: (USA.com, 2008), (US Department of Housing and Urban Development, 2008), (United States Census Bureau, 2008)</a:t>
            </a:r>
            <a:endParaRPr lang="en-US" sz="1200" dirty="0"/>
          </a:p>
        </p:txBody>
      </p:sp>
    </p:spTree>
    <p:extLst>
      <p:ext uri="{BB962C8B-B14F-4D97-AF65-F5344CB8AC3E}">
        <p14:creationId xmlns:p14="http://schemas.microsoft.com/office/powerpoint/2010/main" val="682808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4" y="1461407"/>
            <a:ext cx="7287491" cy="4302716"/>
          </a:xfrm>
          <a:prstGeom prst="rect">
            <a:avLst/>
          </a:prstGeom>
        </p:spPr>
        <p:txBody>
          <a:bodyPr wrap="square">
            <a:spAutoFit/>
          </a:bodyPr>
          <a:lstStyle/>
          <a:p>
            <a:pPr marL="457200" lvl="0" indent="-457200" eaLnBrk="0" hangingPunct="0">
              <a:spcBef>
                <a:spcPct val="20000"/>
              </a:spcBef>
              <a:buFontTx/>
              <a:buChar char="•"/>
              <a:defRPr/>
            </a:pPr>
            <a:r>
              <a:rPr lang="en-US" kern="0" dirty="0">
                <a:solidFill>
                  <a:srgbClr val="000000"/>
                </a:solidFill>
                <a:cs typeface="ＭＳ Ｐゴシック" pitchFamily="-110" charset="-128"/>
              </a:rPr>
              <a:t>The full cost of demolishing an average residential property is around </a:t>
            </a:r>
            <a:r>
              <a:rPr lang="en-US" kern="0" dirty="0">
                <a:solidFill>
                  <a:srgbClr val="FF0000"/>
                </a:solidFill>
                <a:cs typeface="ＭＳ Ｐゴシック" pitchFamily="-110" charset="-128"/>
              </a:rPr>
              <a:t>$10,600 </a:t>
            </a:r>
            <a:r>
              <a:rPr lang="en-US" kern="0" dirty="0">
                <a:solidFill>
                  <a:srgbClr val="000000"/>
                </a:solidFill>
                <a:cs typeface="ＭＳ Ｐゴシック" pitchFamily="-110" charset="-128"/>
              </a:rPr>
              <a:t>(Geneses County Land Bank, Flint , Michigan)</a:t>
            </a:r>
          </a:p>
          <a:p>
            <a:pPr marL="457200" lvl="0" indent="-457200" eaLnBrk="0" hangingPunct="0">
              <a:spcBef>
                <a:spcPct val="20000"/>
              </a:spcBef>
              <a:buFontTx/>
              <a:buChar char="•"/>
              <a:defRPr/>
            </a:pPr>
            <a:endParaRPr lang="en-US" kern="0" dirty="0">
              <a:solidFill>
                <a:srgbClr val="000000"/>
              </a:solidFill>
              <a:cs typeface="ＭＳ Ｐゴシック" pitchFamily="-110" charset="-128"/>
            </a:endParaRPr>
          </a:p>
          <a:p>
            <a:pPr marL="457200" lvl="0" indent="-457200" eaLnBrk="0" hangingPunct="0">
              <a:spcBef>
                <a:spcPct val="20000"/>
              </a:spcBef>
              <a:buFontTx/>
              <a:buChar char="•"/>
              <a:defRPr/>
            </a:pPr>
            <a:r>
              <a:rPr lang="en-US" kern="0" dirty="0">
                <a:solidFill>
                  <a:srgbClr val="000000"/>
                </a:solidFill>
                <a:cs typeface="ＭＳ Ｐゴシック" pitchFamily="-110" charset="-128"/>
              </a:rPr>
              <a:t>The removal of all the currently estimated abandoned residential properties (7.4 million) could cost about </a:t>
            </a:r>
            <a:r>
              <a:rPr lang="en-US" b="1" kern="0" dirty="0">
                <a:solidFill>
                  <a:srgbClr val="FF0000"/>
                </a:solidFill>
                <a:cs typeface="ＭＳ Ｐゴシック" pitchFamily="-110" charset="-128"/>
              </a:rPr>
              <a:t>7.8 billion </a:t>
            </a:r>
            <a:r>
              <a:rPr lang="en-US" kern="0" dirty="0" smtClean="0">
                <a:solidFill>
                  <a:srgbClr val="000000"/>
                </a:solidFill>
                <a:cs typeface="ＭＳ Ｐゴシック" pitchFamily="-110" charset="-128"/>
              </a:rPr>
              <a:t>dollars</a:t>
            </a:r>
          </a:p>
          <a:p>
            <a:pPr marL="457200" lvl="0" indent="-457200" eaLnBrk="0" hangingPunct="0">
              <a:spcBef>
                <a:spcPct val="20000"/>
              </a:spcBef>
              <a:buFontTx/>
              <a:buChar char="•"/>
              <a:defRPr/>
            </a:pPr>
            <a:endParaRPr lang="en-US" kern="0" dirty="0">
              <a:solidFill>
                <a:srgbClr val="000000"/>
              </a:solidFill>
              <a:cs typeface="ＭＳ Ｐゴシック" pitchFamily="-110" charset="-128"/>
            </a:endParaRPr>
          </a:p>
          <a:p>
            <a:pPr marL="457200" lvl="0" indent="-457200" eaLnBrk="0" hangingPunct="0">
              <a:spcBef>
                <a:spcPct val="20000"/>
              </a:spcBef>
              <a:buFontTx/>
              <a:buChar char="•"/>
              <a:defRPr/>
            </a:pPr>
            <a:r>
              <a:rPr lang="en-US" dirty="0"/>
              <a:t>Abandoned properties inherently </a:t>
            </a:r>
            <a:r>
              <a:rPr lang="en-US" dirty="0" smtClean="0"/>
              <a:t>decrease </a:t>
            </a:r>
            <a:r>
              <a:rPr lang="en-US" dirty="0"/>
              <a:t>the tax revenues available to public entities to support public safety, debt retirement, public works maintenance and other critical social needs. </a:t>
            </a:r>
            <a:endParaRPr lang="en-US" dirty="0" smtClean="0"/>
          </a:p>
          <a:p>
            <a:pPr marL="457200" lvl="0" indent="-457200" eaLnBrk="0" hangingPunct="0">
              <a:spcBef>
                <a:spcPct val="20000"/>
              </a:spcBef>
              <a:buFontTx/>
              <a:buChar char="•"/>
              <a:defRPr/>
            </a:pPr>
            <a:endParaRPr lang="en-US" kern="0" dirty="0" smtClean="0">
              <a:solidFill>
                <a:srgbClr val="000000"/>
              </a:solidFill>
              <a:cs typeface="ＭＳ Ｐゴシック" pitchFamily="-110" charset="-128"/>
            </a:endParaRPr>
          </a:p>
          <a:p>
            <a:pPr marL="457200" lvl="0" indent="-457200" eaLnBrk="0" hangingPunct="0">
              <a:spcBef>
                <a:spcPct val="20000"/>
              </a:spcBef>
              <a:buFontTx/>
              <a:buChar char="•"/>
              <a:defRPr/>
            </a:pPr>
            <a:r>
              <a:rPr lang="en-US" dirty="0"/>
              <a:t>The City of Detroit, Michigan filed for bankruptcy on July 2013. The city had been conflicting with deficits for ten years resulted from declining revenue. </a:t>
            </a:r>
            <a:endParaRPr lang="en-US" kern="0" dirty="0">
              <a:solidFill>
                <a:srgbClr val="000000"/>
              </a:solidFill>
              <a:cs typeface="ＭＳ Ｐゴシック" pitchFamily="-110" charset="-128"/>
            </a:endParaRPr>
          </a:p>
        </p:txBody>
      </p:sp>
      <p:sp>
        <p:nvSpPr>
          <p:cNvPr id="5" name="TextBox 4"/>
          <p:cNvSpPr txBox="1"/>
          <p:nvPr/>
        </p:nvSpPr>
        <p:spPr>
          <a:xfrm>
            <a:off x="886691" y="507300"/>
            <a:ext cx="5312172" cy="954107"/>
          </a:xfrm>
          <a:prstGeom prst="rect">
            <a:avLst/>
          </a:prstGeom>
          <a:noFill/>
        </p:spPr>
        <p:txBody>
          <a:bodyPr wrap="square" rtlCol="0">
            <a:spAutoFit/>
          </a:bodyPr>
          <a:lstStyle/>
          <a:p>
            <a:r>
              <a:rPr lang="en-US" sz="2400" b="1" dirty="0" smtClean="0">
                <a:solidFill>
                  <a:srgbClr val="006600"/>
                </a:solidFill>
              </a:rPr>
              <a:t>Economic Impact of Blight</a:t>
            </a:r>
          </a:p>
          <a:p>
            <a:endParaRPr lang="en-US" sz="3200" b="1" dirty="0" smtClean="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131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2841" y="509863"/>
            <a:ext cx="5979886" cy="954107"/>
          </a:xfrm>
          <a:prstGeom prst="rect">
            <a:avLst/>
          </a:prstGeom>
          <a:noFill/>
        </p:spPr>
        <p:txBody>
          <a:bodyPr wrap="square" rtlCol="0">
            <a:spAutoFit/>
          </a:bodyPr>
          <a:lstStyle/>
          <a:p>
            <a:pPr algn="ctr"/>
            <a:r>
              <a:rPr lang="en-US" sz="2400" b="1" dirty="0" smtClean="0">
                <a:solidFill>
                  <a:srgbClr val="006600"/>
                </a:solidFill>
              </a:rPr>
              <a:t>Property Values Associated with Blight</a:t>
            </a:r>
          </a:p>
          <a:p>
            <a:pPr algn="ctr"/>
            <a:endParaRPr lang="en-US" sz="3200" b="1" dirty="0" smtClean="0">
              <a:solidFill>
                <a:srgbClr val="00660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4359965" y="1981200"/>
            <a:ext cx="4212783" cy="4508479"/>
          </a:xfrm>
          <a:prstGeom prst="rect">
            <a:avLst/>
          </a:prstGeom>
        </p:spPr>
        <p:txBody>
          <a:bodyPr/>
          <a:lstStyle/>
          <a:p>
            <a:pPr marR="0" lvl="0" algn="l" defTabSz="914400" rtl="0" eaLnBrk="0" fontAlgn="base" latinLnBrk="0" hangingPunct="0">
              <a:lnSpc>
                <a:spcPct val="100000"/>
              </a:lnSpc>
              <a:spcBef>
                <a:spcPct val="20000"/>
              </a:spcBef>
              <a:spcAft>
                <a:spcPct val="0"/>
              </a:spcAft>
              <a:buClrTx/>
              <a:buSzTx/>
              <a:tabLst/>
              <a:defRPr/>
            </a:pPr>
            <a:endParaRPr kumimoji="0" lang="en-US" b="0" i="0" u="none" strike="noStrike" kern="0" cap="none" spc="0" normalizeH="0" baseline="0" noProof="0" dirty="0" smtClean="0">
              <a:ln>
                <a:noFill/>
              </a:ln>
              <a:solidFill>
                <a:srgbClr val="000000"/>
              </a:solidFill>
              <a:effectLst/>
              <a:uLnTx/>
              <a:uFillTx/>
              <a:latin typeface="+mn-lt"/>
              <a:cs typeface="ＭＳ Ｐゴシック" pitchFamily="-110" charset="-128"/>
            </a:endParaRP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“on average, commercial and industrial properties near brownfields are </a:t>
            </a:r>
            <a:r>
              <a:rPr kumimoji="0" lang="en-US" b="0" i="0" u="none" strike="noStrike" kern="0" cap="none" spc="0" normalizeH="0" baseline="0" noProof="0" dirty="0" smtClean="0">
                <a:ln>
                  <a:noFill/>
                </a:ln>
                <a:solidFill>
                  <a:srgbClr val="FF0000"/>
                </a:solidFill>
                <a:effectLst/>
                <a:uLnTx/>
                <a:uFillTx/>
                <a:latin typeface="+mn-lt"/>
                <a:ea typeface="ＭＳ Ｐゴシック" pitchFamily="34" charset="-128"/>
                <a:cs typeface="ＭＳ Ｐゴシック" pitchFamily="-110" charset="-128"/>
              </a:rPr>
              <a:t>10% lower </a:t>
            </a:r>
            <a:r>
              <a:rPr kumimoji="0" lang="en-US"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in property values” (Paul, 2008)</a:t>
            </a:r>
          </a:p>
          <a:p>
            <a:pPr marR="0" lvl="0" algn="l" defTabSz="914400" rtl="0" eaLnBrk="0" fontAlgn="base" latinLnBrk="0" hangingPunct="0">
              <a:lnSpc>
                <a:spcPct val="100000"/>
              </a:lnSpc>
              <a:spcBef>
                <a:spcPct val="20000"/>
              </a:spcBef>
              <a:spcAft>
                <a:spcPct val="0"/>
              </a:spcAft>
              <a:buClrTx/>
              <a:buSzTx/>
              <a:tabLst/>
              <a:defRPr/>
            </a:pPr>
            <a:endParaRPr kumimoji="0" lang="en-US"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endParaRP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Property values within a 1.5 mile radius increase by at least </a:t>
            </a:r>
            <a:r>
              <a:rPr kumimoji="0" lang="en-US" b="0" i="0" u="none" strike="noStrike" kern="0" cap="none" spc="0" normalizeH="0" baseline="0" noProof="0" dirty="0" smtClean="0">
                <a:ln>
                  <a:noFill/>
                </a:ln>
                <a:solidFill>
                  <a:srgbClr val="FF0000"/>
                </a:solidFill>
                <a:effectLst/>
                <a:uLnTx/>
                <a:uFillTx/>
                <a:latin typeface="+mn-lt"/>
                <a:ea typeface="ＭＳ Ｐゴシック" pitchFamily="34" charset="-128"/>
                <a:cs typeface="ＭＳ Ｐゴシック" pitchFamily="-110" charset="-128"/>
              </a:rPr>
              <a:t>10%</a:t>
            </a:r>
            <a:r>
              <a:rPr kumimoji="0" lang="en-US"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 when a </a:t>
            </a:r>
            <a:r>
              <a:rPr kumimoji="0" lang="en-US" b="0" i="0" u="none" strike="noStrike" kern="0" cap="none" spc="0" normalizeH="0" baseline="0" noProof="0" dirty="0" err="1" smtClean="0">
                <a:ln>
                  <a:noFill/>
                </a:ln>
                <a:solidFill>
                  <a:srgbClr val="000000"/>
                </a:solidFill>
                <a:effectLst/>
                <a:uLnTx/>
                <a:uFillTx/>
                <a:latin typeface="+mn-lt"/>
                <a:ea typeface="ＭＳ Ｐゴシック" pitchFamily="34" charset="-128"/>
                <a:cs typeface="ＭＳ Ｐゴシック" pitchFamily="-110" charset="-128"/>
              </a:rPr>
              <a:t>brownfield</a:t>
            </a:r>
            <a:r>
              <a:rPr kumimoji="0" lang="en-US" b="0" i="0" u="none" strike="noStrike" kern="0" cap="none" spc="0" normalizeH="0" baseline="0" noProof="0" dirty="0" smtClean="0">
                <a:ln>
                  <a:noFill/>
                </a:ln>
                <a:solidFill>
                  <a:srgbClr val="000000"/>
                </a:solidFill>
                <a:effectLst/>
                <a:uLnTx/>
                <a:uFillTx/>
                <a:latin typeface="+mn-lt"/>
                <a:ea typeface="ＭＳ Ｐゴシック" pitchFamily="34" charset="-128"/>
                <a:cs typeface="ＭＳ Ｐゴシック" pitchFamily="-110" charset="-128"/>
              </a:rPr>
              <a:t> parcel is redeveloped (Paul, 2008)</a:t>
            </a:r>
          </a:p>
        </p:txBody>
      </p:sp>
      <p:graphicFrame>
        <p:nvGraphicFramePr>
          <p:cNvPr id="8" name="Diagram 7"/>
          <p:cNvGraphicFramePr/>
          <p:nvPr>
            <p:extLst>
              <p:ext uri="{D42A27DB-BD31-4B8C-83A1-F6EECF244321}">
                <p14:modId xmlns:p14="http://schemas.microsoft.com/office/powerpoint/2010/main" val="3384492390"/>
              </p:ext>
            </p:extLst>
          </p:nvPr>
        </p:nvGraphicFramePr>
        <p:xfrm>
          <a:off x="-806089" y="191838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510896" y="3578212"/>
            <a:ext cx="1901888" cy="1015663"/>
          </a:xfrm>
          <a:prstGeom prst="rect">
            <a:avLst/>
          </a:prstGeom>
          <a:noFill/>
        </p:spPr>
        <p:txBody>
          <a:bodyPr wrap="square" rtlCol="0">
            <a:spAutoFit/>
          </a:bodyPr>
          <a:lstStyle/>
          <a:p>
            <a:r>
              <a:rPr lang="en-US" b="1" dirty="0" smtClean="0">
                <a:solidFill>
                  <a:schemeClr val="bg1"/>
                </a:solidFill>
              </a:rPr>
              <a:t>Abandoned Property</a:t>
            </a:r>
          </a:p>
          <a:p>
            <a:r>
              <a:rPr lang="en-US" sz="1200" b="1" dirty="0" smtClean="0">
                <a:solidFill>
                  <a:schemeClr val="bg1"/>
                </a:solidFill>
              </a:rPr>
              <a:t>Mean sales price:</a:t>
            </a:r>
          </a:p>
          <a:p>
            <a:r>
              <a:rPr lang="en-US" sz="1200" b="1" dirty="0">
                <a:solidFill>
                  <a:schemeClr val="bg1"/>
                </a:solidFill>
              </a:rPr>
              <a:t> </a:t>
            </a:r>
            <a:r>
              <a:rPr lang="en-US" sz="1200" b="1" dirty="0" smtClean="0">
                <a:solidFill>
                  <a:schemeClr val="bg1"/>
                </a:solidFill>
              </a:rPr>
              <a:t>        $ </a:t>
            </a:r>
            <a:r>
              <a:rPr lang="en-US" sz="1200" b="1" dirty="0">
                <a:solidFill>
                  <a:schemeClr val="bg1"/>
                </a:solidFill>
              </a:rPr>
              <a:t>61,468</a:t>
            </a:r>
          </a:p>
        </p:txBody>
      </p:sp>
      <p:sp>
        <p:nvSpPr>
          <p:cNvPr id="10" name="TextBox 9"/>
          <p:cNvSpPr txBox="1"/>
          <p:nvPr/>
        </p:nvSpPr>
        <p:spPr>
          <a:xfrm>
            <a:off x="1759699" y="1816572"/>
            <a:ext cx="1132115" cy="353943"/>
          </a:xfrm>
          <a:prstGeom prst="rect">
            <a:avLst/>
          </a:prstGeom>
          <a:noFill/>
        </p:spPr>
        <p:txBody>
          <a:bodyPr wrap="square" rtlCol="0">
            <a:spAutoFit/>
          </a:bodyPr>
          <a:lstStyle/>
          <a:p>
            <a:r>
              <a:rPr lang="en-US" sz="1700" b="1" dirty="0" smtClean="0"/>
              <a:t>450 feet</a:t>
            </a:r>
            <a:endParaRPr lang="en-US" sz="1700" b="1" dirty="0"/>
          </a:p>
        </p:txBody>
      </p:sp>
      <p:sp>
        <p:nvSpPr>
          <p:cNvPr id="11" name="TextBox 10"/>
          <p:cNvSpPr txBox="1"/>
          <p:nvPr/>
        </p:nvSpPr>
        <p:spPr>
          <a:xfrm>
            <a:off x="1723414" y="4735443"/>
            <a:ext cx="1204686" cy="1477328"/>
          </a:xfrm>
          <a:prstGeom prst="rect">
            <a:avLst/>
          </a:prstGeom>
          <a:noFill/>
        </p:spPr>
        <p:txBody>
          <a:bodyPr wrap="square" rtlCol="0">
            <a:spAutoFit/>
          </a:bodyPr>
          <a:lstStyle/>
          <a:p>
            <a:r>
              <a:rPr lang="en-US" b="1" dirty="0" smtClean="0"/>
              <a:t>-$7,627</a:t>
            </a:r>
          </a:p>
          <a:p>
            <a:endParaRPr lang="en-US" b="1" dirty="0" smtClean="0"/>
          </a:p>
          <a:p>
            <a:r>
              <a:rPr lang="en-US" b="1" dirty="0" smtClean="0"/>
              <a:t>-$6,819</a:t>
            </a:r>
          </a:p>
          <a:p>
            <a:endParaRPr lang="en-US" b="1" dirty="0" smtClean="0"/>
          </a:p>
          <a:p>
            <a:r>
              <a:rPr lang="en-US" b="1" dirty="0" smtClean="0"/>
              <a:t>-$3,542</a:t>
            </a:r>
            <a:endParaRPr lang="en-US" b="1" dirty="0"/>
          </a:p>
        </p:txBody>
      </p:sp>
      <p:sp>
        <p:nvSpPr>
          <p:cNvPr id="12" name="TextBox 11"/>
          <p:cNvSpPr txBox="1"/>
          <p:nvPr/>
        </p:nvSpPr>
        <p:spPr>
          <a:xfrm>
            <a:off x="261261" y="6582443"/>
            <a:ext cx="8311487" cy="276999"/>
          </a:xfrm>
          <a:prstGeom prst="rect">
            <a:avLst/>
          </a:prstGeom>
          <a:noFill/>
        </p:spPr>
        <p:txBody>
          <a:bodyPr wrap="square" rtlCol="0">
            <a:spAutoFit/>
          </a:bodyPr>
          <a:lstStyle/>
          <a:p>
            <a:r>
              <a:rPr lang="en-US" sz="1200" dirty="0" smtClean="0"/>
              <a:t>Source: </a:t>
            </a:r>
            <a:r>
              <a:rPr lang="en-US" sz="1200" i="1" dirty="0" smtClean="0"/>
              <a:t>Vacant Properties: the True costs to Communities, National Properties Campaign, August 2005</a:t>
            </a:r>
            <a:endParaRPr lang="en-US" sz="1200" i="1" dirty="0"/>
          </a:p>
        </p:txBody>
      </p:sp>
    </p:spTree>
    <p:extLst>
      <p:ext uri="{BB962C8B-B14F-4D97-AF65-F5344CB8AC3E}">
        <p14:creationId xmlns:p14="http://schemas.microsoft.com/office/powerpoint/2010/main" val="1240564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987" y="1092557"/>
            <a:ext cx="3827171" cy="2209800"/>
          </a:xfrm>
        </p:spPr>
        <p:txBody>
          <a:bodyPr/>
          <a:lstStyle/>
          <a:p>
            <a:r>
              <a:rPr lang="en-US" sz="1800" dirty="0"/>
              <a:t>The US Environmental Protect Agency estimates that </a:t>
            </a:r>
            <a:r>
              <a:rPr lang="en-US" sz="1800" dirty="0">
                <a:solidFill>
                  <a:srgbClr val="FF0000"/>
                </a:solidFill>
              </a:rPr>
              <a:t>136 million</a:t>
            </a:r>
            <a:r>
              <a:rPr lang="en-US" sz="1800" dirty="0"/>
              <a:t> tons of construction and demolition waste are generated each year. This volume of waste constitutes approximately </a:t>
            </a:r>
            <a:r>
              <a:rPr lang="en-US" sz="1800" b="1" dirty="0">
                <a:solidFill>
                  <a:srgbClr val="FF0000"/>
                </a:solidFill>
              </a:rPr>
              <a:t>¼</a:t>
            </a:r>
            <a:r>
              <a:rPr lang="en-US" sz="1800" dirty="0"/>
              <a:t> of all landfill </a:t>
            </a:r>
            <a:r>
              <a:rPr lang="en-US" sz="1800" dirty="0" smtClean="0"/>
              <a:t>waste.</a:t>
            </a:r>
          </a:p>
        </p:txBody>
      </p:sp>
      <p:sp>
        <p:nvSpPr>
          <p:cNvPr id="4" name="TextBox 3"/>
          <p:cNvSpPr txBox="1"/>
          <p:nvPr/>
        </p:nvSpPr>
        <p:spPr>
          <a:xfrm>
            <a:off x="218977" y="507300"/>
            <a:ext cx="5979886" cy="954107"/>
          </a:xfrm>
          <a:prstGeom prst="rect">
            <a:avLst/>
          </a:prstGeom>
          <a:noFill/>
        </p:spPr>
        <p:txBody>
          <a:bodyPr wrap="square" rtlCol="0">
            <a:spAutoFit/>
          </a:bodyPr>
          <a:lstStyle/>
          <a:p>
            <a:pPr algn="ctr"/>
            <a:r>
              <a:rPr lang="en-US" sz="2400" b="1" dirty="0" smtClean="0">
                <a:solidFill>
                  <a:srgbClr val="006600"/>
                </a:solidFill>
              </a:rPr>
              <a:t>Environmental Impact of Blight</a:t>
            </a:r>
          </a:p>
          <a:p>
            <a:pPr algn="ctr"/>
            <a:endParaRPr lang="en-US" sz="3200" b="1" dirty="0" smtClean="0">
              <a:solidFill>
                <a:srgbClr val="0066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66" y="3592549"/>
            <a:ext cx="3672792" cy="30274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618" y="3592549"/>
            <a:ext cx="3502714" cy="3188834"/>
          </a:xfrm>
          <a:prstGeom prst="rect">
            <a:avLst/>
          </a:prstGeom>
        </p:spPr>
      </p:pic>
      <p:sp>
        <p:nvSpPr>
          <p:cNvPr id="8" name="TextBox 7"/>
          <p:cNvSpPr txBox="1"/>
          <p:nvPr/>
        </p:nvSpPr>
        <p:spPr>
          <a:xfrm>
            <a:off x="4691264" y="1092557"/>
            <a:ext cx="36800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Hazardous materials increase the potential for public health concerns and substantially increasing the public costs of demolition and clean up. </a:t>
            </a:r>
          </a:p>
          <a:p>
            <a:endParaRPr lang="en-US" dirty="0"/>
          </a:p>
        </p:txBody>
      </p:sp>
    </p:spTree>
    <p:extLst>
      <p:ext uri="{BB962C8B-B14F-4D97-AF65-F5344CB8AC3E}">
        <p14:creationId xmlns:p14="http://schemas.microsoft.com/office/powerpoint/2010/main" val="2017076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OE_ppt_template_020910">
  <a:themeElements>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themeOverride>
</file>

<file path=ppt/theme/themeOverride2.xml><?xml version="1.0" encoding="utf-8"?>
<a:themeOverride xmlns:a="http://schemas.openxmlformats.org/drawingml/2006/main">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themeOverride>
</file>

<file path=docProps/app.xml><?xml version="1.0" encoding="utf-8"?>
<Properties xmlns="http://schemas.openxmlformats.org/officeDocument/2006/extended-properties" xmlns:vt="http://schemas.openxmlformats.org/officeDocument/2006/docPropsVTypes">
  <Template/>
  <TotalTime>7963</TotalTime>
  <Words>3164</Words>
  <Application>Microsoft Office PowerPoint</Application>
  <PresentationFormat>Letter Paper (8.5x11 in)</PresentationFormat>
  <Paragraphs>400</Paragraphs>
  <Slides>35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Arnprior</vt:lpstr>
      <vt:lpstr>Berlin Sans FB Demi</vt:lpstr>
      <vt:lpstr>Times</vt:lpstr>
      <vt:lpstr>Times New Roman</vt:lpstr>
      <vt:lpstr>UOE_ppt_template_020910</vt:lpstr>
      <vt:lpstr>Policies to Eliminate  Private Property Abandonment in the United States for   52nd International Making Cities Livable Conference  Bristol, United Kingdom June 29 – July 3, 2015</vt:lpstr>
      <vt:lpstr>Overview</vt:lpstr>
      <vt:lpstr>Structural Abandonment in  the United States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related bonds</vt:lpstr>
      <vt:lpstr>PowerPoint Presentation</vt:lpstr>
      <vt:lpstr>Estimating Cost (for bond or insurance)</vt:lpstr>
      <vt:lpstr>Cost Estimate of Commercial Property  Insurance Premium</vt:lpstr>
      <vt:lpstr>Bonds vs. Insurance Commercial and Industrial new construction ONLY</vt:lpstr>
      <vt:lpstr>Insurance Possible Advantages</vt:lpstr>
      <vt:lpstr>Insurance Possible Disadvantages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Outreach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Chapel Jackson</dc:creator>
  <cp:lastModifiedBy>Meng Qui Wu</cp:lastModifiedBy>
  <cp:revision>959</cp:revision>
  <cp:lastPrinted>2015-06-19T17:30:36Z</cp:lastPrinted>
  <dcterms:created xsi:type="dcterms:W3CDTF">2010-02-16T18:44:32Z</dcterms:created>
  <dcterms:modified xsi:type="dcterms:W3CDTF">2015-06-19T17:34:50Z</dcterms:modified>
</cp:coreProperties>
</file>